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94"/>
  </p:notesMasterIdLst>
  <p:sldIdLst>
    <p:sldId id="421" r:id="rId2"/>
    <p:sldId id="560" r:id="rId3"/>
    <p:sldId id="559" r:id="rId4"/>
    <p:sldId id="427" r:id="rId5"/>
    <p:sldId id="436" r:id="rId6"/>
    <p:sldId id="617" r:id="rId7"/>
    <p:sldId id="607" r:id="rId8"/>
    <p:sldId id="593" r:id="rId9"/>
    <p:sldId id="594" r:id="rId10"/>
    <p:sldId id="670" r:id="rId11"/>
    <p:sldId id="671" r:id="rId12"/>
    <p:sldId id="595" r:id="rId13"/>
    <p:sldId id="596" r:id="rId14"/>
    <p:sldId id="454" r:id="rId15"/>
    <p:sldId id="572" r:id="rId16"/>
    <p:sldId id="573" r:id="rId17"/>
    <p:sldId id="574" r:id="rId18"/>
    <p:sldId id="492" r:id="rId19"/>
    <p:sldId id="569" r:id="rId20"/>
    <p:sldId id="570" r:id="rId21"/>
    <p:sldId id="571" r:id="rId22"/>
    <p:sldId id="575" r:id="rId23"/>
    <p:sldId id="576" r:id="rId24"/>
    <p:sldId id="577" r:id="rId25"/>
    <p:sldId id="578" r:id="rId26"/>
    <p:sldId id="579" r:id="rId27"/>
    <p:sldId id="580" r:id="rId28"/>
    <p:sldId id="581" r:id="rId29"/>
    <p:sldId id="582" r:id="rId30"/>
    <p:sldId id="583" r:id="rId31"/>
    <p:sldId id="584" r:id="rId32"/>
    <p:sldId id="585" r:id="rId33"/>
    <p:sldId id="586" r:id="rId34"/>
    <p:sldId id="608" r:id="rId35"/>
    <p:sldId id="598" r:id="rId36"/>
    <p:sldId id="599" r:id="rId37"/>
    <p:sldId id="600" r:id="rId38"/>
    <p:sldId id="601" r:id="rId39"/>
    <p:sldId id="602" r:id="rId40"/>
    <p:sldId id="603" r:id="rId41"/>
    <p:sldId id="604" r:id="rId42"/>
    <p:sldId id="605" r:id="rId43"/>
    <p:sldId id="624" r:id="rId44"/>
    <p:sldId id="625" r:id="rId45"/>
    <p:sldId id="606" r:id="rId46"/>
    <p:sldId id="591" r:id="rId47"/>
    <p:sldId id="592" r:id="rId48"/>
    <p:sldId id="609" r:id="rId49"/>
    <p:sldId id="610" r:id="rId50"/>
    <p:sldId id="611" r:id="rId51"/>
    <p:sldId id="612" r:id="rId52"/>
    <p:sldId id="613" r:id="rId53"/>
    <p:sldId id="614" r:id="rId54"/>
    <p:sldId id="672" r:id="rId55"/>
    <p:sldId id="665" r:id="rId56"/>
    <p:sldId id="667" r:id="rId57"/>
    <p:sldId id="668" r:id="rId58"/>
    <p:sldId id="669" r:id="rId59"/>
    <p:sldId id="619" r:id="rId60"/>
    <p:sldId id="620" r:id="rId61"/>
    <p:sldId id="621" r:id="rId62"/>
    <p:sldId id="623" r:id="rId63"/>
    <p:sldId id="658" r:id="rId64"/>
    <p:sldId id="626" r:id="rId65"/>
    <p:sldId id="627" r:id="rId66"/>
    <p:sldId id="659" r:id="rId67"/>
    <p:sldId id="660" r:id="rId68"/>
    <p:sldId id="663" r:id="rId69"/>
    <p:sldId id="661" r:id="rId70"/>
    <p:sldId id="628" r:id="rId71"/>
    <p:sldId id="631" r:id="rId72"/>
    <p:sldId id="632" r:id="rId73"/>
    <p:sldId id="633" r:id="rId74"/>
    <p:sldId id="635" r:id="rId75"/>
    <p:sldId id="636" r:id="rId76"/>
    <p:sldId id="638" r:id="rId77"/>
    <p:sldId id="639" r:id="rId78"/>
    <p:sldId id="640" r:id="rId79"/>
    <p:sldId id="642" r:id="rId80"/>
    <p:sldId id="643" r:id="rId81"/>
    <p:sldId id="644" r:id="rId82"/>
    <p:sldId id="646" r:id="rId83"/>
    <p:sldId id="647" r:id="rId84"/>
    <p:sldId id="648" r:id="rId85"/>
    <p:sldId id="649" r:id="rId86"/>
    <p:sldId id="650" r:id="rId87"/>
    <p:sldId id="651" r:id="rId88"/>
    <p:sldId id="653" r:id="rId89"/>
    <p:sldId id="654" r:id="rId90"/>
    <p:sldId id="655" r:id="rId91"/>
    <p:sldId id="656" r:id="rId92"/>
    <p:sldId id="568" r:id="rId9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15968"/>
    <a:srgbClr val="FFFF00"/>
    <a:srgbClr val="2D3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1" autoAdjust="0"/>
    <p:restoredTop sz="94660"/>
  </p:normalViewPr>
  <p:slideViewPr>
    <p:cSldViewPr>
      <p:cViewPr>
        <p:scale>
          <a:sx n="119" d="100"/>
          <a:sy n="119" d="100"/>
        </p:scale>
        <p:origin x="-132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17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7D5229-36E1-43F7-8DE4-1A576D09B8F1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5FC573-6ECA-47E9-A0E4-AFD808847E8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96831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711481-07B2-4E12-A4C6-04935BD30B4F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61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423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E650E1-EB6A-49C6-830F-947C32855BC3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11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3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45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8A01E6-862B-495E-9984-10F3EE84A5BD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12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83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140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36D4CE-4B00-41CA-8A46-6DF386CF4619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13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5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52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A8330E-A0B0-42DA-A069-D4D75005AD1F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14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74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62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E5E561-1D10-4FEC-86BC-C8D388230FD1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15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79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64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1D2B34-BF90-43CD-A947-42D0AE62E164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16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64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66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F0D7AC-DBBC-477B-9CA9-AE9F406A3455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17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409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54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D8D95B-F75F-48D0-BBEA-7202AB82FA04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18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075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56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EFAF48-8AC2-4C36-A2ED-ED14609E1356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19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71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9DE2A0-DB1A-472E-86B7-22425661B2DF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20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51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F8E650-592F-47FB-A4F0-A62351E8B394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08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60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A01DC2-5023-4A5A-970E-BE764799C517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21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504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68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43F898-46B2-4660-B9D5-B6DAEB2E2904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22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88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71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454F67-495E-448D-8203-D74065FE9E4E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23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95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73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663539-F7DC-4C44-A674-E1923A8083B5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24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76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75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6DDA6C-D541-4D2C-8024-4B390008631B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25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947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77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56D7BC-33B1-4D30-92A9-5C35A6FB7EC8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26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73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79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897D46-0B27-4013-9DDC-D115F866DF1D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27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777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81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A95ADA-DD6D-403A-8F4C-38D36EB22858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28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5772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832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DD65A0-8D30-4708-B084-C51D2BC351FA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29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85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853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D9414C-F0FC-4356-981C-425CC78E03E1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30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2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075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63DD33-31D3-4178-B8BF-90502C34B261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66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873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2263A1-B416-4B12-B392-91485C9E5978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31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79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894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E24FDB-87A0-4212-9613-979201A38F80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32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698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914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5D7E11-5B04-4F26-B2A1-6CAC18DAD59C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33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69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447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7BBF45-079B-437D-B641-21A5E54DB1F5}" type="slidenum">
              <a:rPr lang="ru-RU" sz="1200">
                <a:solidFill>
                  <a:srgbClr val="000000"/>
                </a:solidFill>
              </a:rPr>
              <a:pPr algn="r"/>
              <a:t>34</a:t>
            </a:fld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050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027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78E85C-DA9A-4E9F-9DF4-2F0B73278A54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35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1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048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6369CB-DC02-4DC7-A523-B4CEA5275B2C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36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27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068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982DF6-815A-4667-BCA4-9CE9F09573DD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37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473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088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7934E6-710C-4B20-A673-A9169BDCEFB0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38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790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119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5E2B72-971E-4AE2-8E20-4632092DC1B6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39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86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150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34661E-C38B-4BE0-8B3E-B0B24EA24BA8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40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15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095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10AC4A-C381-452F-86AC-FBA0C935C3E0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5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330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170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74989C-1A77-45FC-A221-6B6372510199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41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74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191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DA34F7-D31E-49A5-AF30-72C1C9A26802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42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221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191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DA34F7-D31E-49A5-AF30-72C1C9A26802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43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1165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191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DA34F7-D31E-49A5-AF30-72C1C9A26802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44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271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222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533821-0C30-48F7-B937-9D5847B3B919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45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984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242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ABC5E1-14C5-4CE5-B9D4-B1F5A7D51A98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46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7727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26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9543D2-99C4-4363-89B3-C207372F5B0C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47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6537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781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A8EF2C-5781-4CFD-9855-E78F69C1AA7D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49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672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986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915C43-CF03-4BD2-8109-61F60788CD70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50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4080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190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566D8F9-1866-4218-BDCC-B58FA5DCE0ED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51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47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095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10AC4A-C381-452F-86AC-FBA0C935C3E0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6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1417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395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8768C54-B3B6-4893-A329-67C64963C9F1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52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444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3A643B-C8D6-4233-A4AF-FD93732EC6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53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162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955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60F02E-4EF1-45C3-876E-37A89F8EEF5A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55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4734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955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60F02E-4EF1-45C3-876E-37A89F8EEF5A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56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850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976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E1F9A7-93E8-4239-818E-47FF909C9B1F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57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954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996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0EE4D8-E350-4C34-89AC-11C48CB9F3F6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58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9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3A643B-C8D6-4233-A4AF-FD93732EC6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59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9567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3A643B-C8D6-4233-A4AF-FD93732EC6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60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4997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3A643B-C8D6-4233-A4AF-FD93732EC6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61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550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3A643B-C8D6-4233-A4AF-FD93732EC6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62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637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4166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20F9B6-1C1F-4F00-95C8-0BD831FA742A}" type="slidenum">
              <a:rPr lang="ru-RU" sz="1200">
                <a:solidFill>
                  <a:srgbClr val="000000"/>
                </a:solidFill>
              </a:rPr>
              <a:pPr algn="r"/>
              <a:t>7</a:t>
            </a:fld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249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3A643B-C8D6-4233-A4AF-FD93732EC6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63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2330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3A643B-C8D6-4233-A4AF-FD93732EC6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65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115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3A643B-C8D6-4233-A4AF-FD93732EC6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67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463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3A643B-C8D6-4233-A4AF-FD93732EC6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68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380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3A643B-C8D6-4233-A4AF-FD93732EC6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69</a:t>
            </a:fld>
            <a:endParaRPr lang="ru-RU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4996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283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651C85-AFE0-4B46-AF72-C352D4E6986C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92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03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402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88FE9C-6104-4756-822D-7D41FED7FF33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8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77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423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E650E1-EB6A-49C6-830F-947C32855BC3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67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1423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E650E1-EB6A-49C6-830F-947C32855BC3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10</a:t>
            </a:fld>
            <a:endParaRPr lang="ru-RU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81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ED9968-C7A2-450B-BADC-CEA7142315EA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31CDE-4B23-4603-AD44-5F6A7C38C7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21836D-36F0-4D38-A8C3-99D7982936EC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760E9E-85FB-4250-9D4F-BCBBCA4043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E70DF-0B77-445B-921D-32A3FDB0B9BC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759A59-47DC-4400-933E-72B2395741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57943-6497-4447-ADE0-50E450A75E8B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D774E5-820A-4DCD-91CB-202F962CF9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58E-A163-4776-B7E1-89D321FFA6FB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B72EEE-CA47-4053-821C-8609E4F123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F46F0A-E157-4D81-AECD-1181464AE22F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9BA755-DD0B-4043-8EC4-99064DC3E5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45BE39-474C-4511-9DD8-19F928428C15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9F1E60-7107-483E-BD43-4FCCD893AE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0887B9-BF0B-4834-B4F7-C71379B632F3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7C3D99-9AFC-41B8-AE59-6A13B2D1C0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80D962-5085-4B0F-B04B-98105A6E9C56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48CBFE-A740-4ADB-9D5D-C33DA8B933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6D639A-6D0C-42CB-8D6E-3720AE02880E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62FBCA-4FBD-44CE-9493-05B52CD01A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03C6B1-2810-4B0B-8320-493863FA40C0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9D68E9-81FD-4B2C-AFB5-9E41384883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932EF558-47CC-4387-A469-D9C5BB2CD4CF}" type="datetimeFigureOut">
              <a:rPr lang="ru-RU"/>
              <a:pPr>
                <a:defRPr/>
              </a:pPr>
              <a:t>01.10.2018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0EAFE44-028A-4C17-9A60-4C5FA61F46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3" Type="http://schemas.openxmlformats.org/officeDocument/2006/relationships/image" Target="../media/image1.png"/><Relationship Id="rId7" Type="http://schemas.openxmlformats.org/officeDocument/2006/relationships/image" Target="../media/image84.emf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2.wmf"/><Relationship Id="rId11" Type="http://schemas.openxmlformats.org/officeDocument/2006/relationships/image" Target="../media/image83.wmf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2.png"/><Relationship Id="rId9" Type="http://schemas.openxmlformats.org/officeDocument/2006/relationships/image" Target="../media/image86.png"/><Relationship Id="rId1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emf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alexey.bogdanov@reshenie-soft.ru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l="-199" r="199" b="55655"/>
          <a:stretch/>
        </p:blipFill>
        <p:spPr bwMode="auto">
          <a:xfrm>
            <a:off x="-36513" y="6309320"/>
            <a:ext cx="9180513" cy="54868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309320"/>
            <a:ext cx="9144000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+mn-lt"/>
              </a:rPr>
              <a:t>Семинар </a:t>
            </a:r>
            <a:r>
              <a:rPr lang="ru-RU" sz="1400" b="1" dirty="0" smtClean="0">
                <a:solidFill>
                  <a:schemeClr val="bg1"/>
                </a:solidFill>
                <a:latin typeface="+mn-lt"/>
              </a:rPr>
              <a:t>«МИС «Ариадна» - новые возможности и опыт применения»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+mn-lt"/>
              </a:rPr>
              <a:t>Санкт-Петербург, 26 сентября 2018 года</a:t>
            </a:r>
            <a:endParaRPr lang="ru-RU" sz="14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339" name="Группа 1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8" name="TextBox 7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96144" y="1286177"/>
            <a:ext cx="8515200" cy="2308324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Ключевые изменения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В МИС «Ариадна»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за 2018 год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84663" y="4653136"/>
            <a:ext cx="4229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800" b="1" dirty="0">
                <a:latin typeface="Century Gothic" panose="020B0502020202020204" pitchFamily="34" charset="0"/>
              </a:rPr>
              <a:t>Алексей </a:t>
            </a:r>
            <a:r>
              <a:rPr lang="ru-RU" altLang="ru-RU" sz="1800" b="1" dirty="0" smtClean="0">
                <a:latin typeface="Century Gothic" panose="020B0502020202020204" pitchFamily="34" charset="0"/>
              </a:rPr>
              <a:t>Богданов</a:t>
            </a:r>
          </a:p>
          <a:p>
            <a:pPr algn="r" eaLnBrk="1" hangingPunct="1"/>
            <a:r>
              <a:rPr lang="ru-RU" altLang="ru-RU" sz="1800" dirty="0" smtClean="0">
                <a:latin typeface="Century Gothic" panose="020B0502020202020204" pitchFamily="34" charset="0"/>
              </a:rPr>
              <a:t>Исполнительный директор</a:t>
            </a:r>
            <a:endParaRPr lang="ru-RU" altLang="ru-RU" sz="1800" dirty="0">
              <a:latin typeface="Century Gothic" panose="020B0502020202020204" pitchFamily="34" charset="0"/>
            </a:endParaRPr>
          </a:p>
          <a:p>
            <a:pPr algn="r" eaLnBrk="1" hangingPunct="1"/>
            <a:r>
              <a:rPr lang="ru-RU" altLang="ru-RU" sz="1800" dirty="0">
                <a:latin typeface="Century Gothic" panose="020B0502020202020204" pitchFamily="34" charset="0"/>
              </a:rPr>
              <a:t>ООО «Решение»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9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38250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71438" y="836712"/>
            <a:ext cx="89646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Добавлена возможность прикрепления сканированных документов с док-камер.</a:t>
            </a:r>
            <a:endParaRPr lang="ru-RU" sz="18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3825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50" y="1327596"/>
            <a:ext cx="8787727" cy="47656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239" y="2382702"/>
            <a:ext cx="3185008" cy="26085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03"/>
          <a:stretch/>
        </p:blipFill>
        <p:spPr>
          <a:xfrm>
            <a:off x="3142109" y="2708920"/>
            <a:ext cx="2798043" cy="19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0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9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38250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179388" y="799450"/>
            <a:ext cx="89646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 smtClean="0">
                <a:latin typeface="+mn-lt"/>
                <a:cs typeface="Arial" panose="020B0604020202020204" pitchFamily="34" charset="0"/>
              </a:rPr>
              <a:t>Добавлена возможность ведения множества документов удостоверяющих личность.</a:t>
            </a:r>
            <a:endParaRPr lang="ru-RU" sz="18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3825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028" y="1236619"/>
            <a:ext cx="7153143" cy="51931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71800" y="3627606"/>
            <a:ext cx="50405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90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5" name="Image" r:id="rId6" imgW="2428571" imgH="2457143" progId="">
                  <p:embed/>
                </p:oleObj>
              </mc:Choice>
              <mc:Fallback>
                <p:oleObj name="Image" r:id="rId6" imgW="2428571" imgH="245714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240801" y="2348880"/>
            <a:ext cx="5311873" cy="707886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АРМ «Финансы»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29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2075" y="969229"/>
            <a:ext cx="91086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/>
              <a:t>В </a:t>
            </a:r>
            <a:r>
              <a:rPr lang="ru-RU" sz="1600" dirty="0" smtClean="0"/>
              <a:t>АРМ </a:t>
            </a:r>
            <a:r>
              <a:rPr lang="ru-RU" sz="1600" dirty="0"/>
              <a:t>«Финансы», в разделе «Счета плательщиков» реализован альтернативный режим отображения договоров, при котором на экран выводятся два отдельных списка – список плательщиков и список договоров (аналогично отображению договоров в </a:t>
            </a:r>
            <a:r>
              <a:rPr lang="ru-RU" sz="1600" dirty="0" smtClean="0"/>
              <a:t>АРМ </a:t>
            </a:r>
            <a:r>
              <a:rPr lang="ru-RU" sz="1600" dirty="0"/>
              <a:t>«Экономист»). </a:t>
            </a:r>
          </a:p>
        </p:txBody>
      </p:sp>
      <p:sp>
        <p:nvSpPr>
          <p:cNvPr id="20173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201734" name="Рисунок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1917328"/>
            <a:ext cx="8420298" cy="4288211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84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14" name="Object 111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60" name="Image" r:id="rId6" imgW="2428571" imgH="2457143" progId="Photoshop.Image.11">
                  <p:embed/>
                </p:oleObj>
              </mc:Choice>
              <mc:Fallback>
                <p:oleObj name="Image" r:id="rId6" imgW="2428571" imgH="2457143" progId="Photoshop.Image.11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275856" y="2348880"/>
            <a:ext cx="5311873" cy="707886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АРМ «Контент»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61795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304800" y="960438"/>
            <a:ext cx="7939088" cy="304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На вкладке «Описание» реализована работа ссылок по описанию и вывод изображения.</a:t>
            </a:r>
            <a:endParaRPr lang="ru-RU" sz="1400" dirty="0">
              <a:latin typeface="Calibri" pitchFamily="34" charset="0"/>
            </a:endParaRPr>
          </a:p>
        </p:txBody>
      </p:sp>
      <p:pic>
        <p:nvPicPr>
          <p:cNvPr id="1617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1430338"/>
            <a:ext cx="8975725" cy="4951412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63843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304800" y="765175"/>
            <a:ext cx="7939088" cy="304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На вкладке «Выборка» реализован фильтр по данным, выбор колонок, цвета и шрифта</a:t>
            </a:r>
            <a:endParaRPr lang="ru-RU" sz="1400" dirty="0">
              <a:latin typeface="Calibri" pitchFamily="34" charset="0"/>
            </a:endParaRPr>
          </a:p>
        </p:txBody>
      </p:sp>
      <p:pic>
        <p:nvPicPr>
          <p:cNvPr id="16384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100" y="1173163"/>
            <a:ext cx="8870950" cy="4703762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65891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304800" y="765175"/>
            <a:ext cx="8083550" cy="517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В дереве выборок реализован выбор шрифта и настройка отображения дерева.</a:t>
            </a:r>
          </a:p>
          <a:p>
            <a:pPr algn="ctr"/>
            <a:r>
              <a:rPr lang="ru-RU" sz="1400" dirty="0"/>
              <a:t>Можно выводить код выборки, порядковый номер или не выводить код вообще.</a:t>
            </a:r>
            <a:endParaRPr lang="ru-RU" sz="1400" dirty="0">
              <a:latin typeface="Calibri" pitchFamily="34" charset="0"/>
            </a:endParaRPr>
          </a:p>
        </p:txBody>
      </p:sp>
      <p:pic>
        <p:nvPicPr>
          <p:cNvPr id="1658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650" y="1408113"/>
            <a:ext cx="8102600" cy="5189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53603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53605" name="Picture 1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44824"/>
            <a:ext cx="8859837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84150" y="827088"/>
            <a:ext cx="8751888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Для </a:t>
            </a:r>
            <a:r>
              <a:rPr lang="ru-RU" sz="1400" dirty="0" smtClean="0"/>
              <a:t>стандартизации настроек федеральных форм (ФФ) </a:t>
            </a:r>
            <a:r>
              <a:rPr lang="ru-RU" sz="1400" dirty="0"/>
              <a:t>отчетности реализованы служебные выборки (маркированы значком папки </a:t>
            </a:r>
            <a:r>
              <a:rPr lang="ru-RU" sz="1400" dirty="0" smtClean="0"/>
              <a:t>оранжевого цвета</a:t>
            </a:r>
            <a:r>
              <a:rPr lang="ru-RU" sz="1400" dirty="0"/>
              <a:t>). Теперь при обновлении МИС можно автоматически обновлять </a:t>
            </a:r>
            <a:r>
              <a:rPr lang="ru-RU" sz="1400" dirty="0" smtClean="0"/>
              <a:t>и ФФ</a:t>
            </a:r>
            <a:r>
              <a:rPr lang="ru-RU" sz="1400" dirty="0"/>
              <a:t>. Также ФФ можно обновить в любой момент при помощи нового </a:t>
            </a:r>
            <a:r>
              <a:rPr lang="ru-RU" sz="1400" dirty="0" smtClean="0"/>
              <a:t>установщика.</a:t>
            </a:r>
            <a:endParaRPr lang="ru-RU" sz="14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21187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179388" y="836613"/>
            <a:ext cx="8751887" cy="517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Реализовано хранение шаблонов в БД и их автоматическое обновление при обновлении МИС. Обновляются шаблоны с отметкой «Служебный»</a:t>
            </a:r>
            <a:endParaRPr lang="ru-RU" sz="1400" dirty="0">
              <a:latin typeface="Calibri" pitchFamily="34" charset="0"/>
            </a:endParaRPr>
          </a:p>
        </p:txBody>
      </p:sp>
      <p:pic>
        <p:nvPicPr>
          <p:cNvPr id="2211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484784"/>
            <a:ext cx="8890000" cy="4887913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http://www.commercialhoning.com/cgi-bin/images/gear_stack_rotating_pamaroo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69" y="1412776"/>
            <a:ext cx="1223963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2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0487" y="6141164"/>
            <a:ext cx="8963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libri" pitchFamily="34" charset="0"/>
              </a:rPr>
              <a:t>Развитие любой информационной системы – </a:t>
            </a: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это </a:t>
            </a:r>
            <a:r>
              <a:rPr lang="ru-RU" sz="2000" b="1" dirty="0">
                <a:solidFill>
                  <a:srgbClr val="C00000"/>
                </a:solidFill>
                <a:latin typeface="Calibri" pitchFamily="34" charset="0"/>
              </a:rPr>
              <a:t>процесс, </a:t>
            </a:r>
            <a:endParaRPr lang="ru-RU" sz="2000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который </a:t>
            </a:r>
            <a:r>
              <a:rPr lang="ru-RU" sz="2000" b="1" dirty="0">
                <a:solidFill>
                  <a:srgbClr val="C00000"/>
                </a:solidFill>
                <a:latin typeface="Calibri" pitchFamily="34" charset="0"/>
              </a:rPr>
              <a:t>нельзя </a:t>
            </a: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прерывать!</a:t>
            </a:r>
            <a:endParaRPr lang="ru-RU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613" y="677863"/>
            <a:ext cx="5922962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latin typeface="+mn-lt"/>
                <a:cs typeface="Arial" panose="020B0604020202020204" pitchFamily="34" charset="0"/>
              </a:rPr>
              <a:t>«Что </a:t>
            </a:r>
            <a:r>
              <a:rPr lang="ru-RU" sz="2800" b="1" dirty="0">
                <a:latin typeface="+mn-lt"/>
                <a:cs typeface="Arial" panose="020B0604020202020204" pitchFamily="34" charset="0"/>
              </a:rPr>
              <a:t>у вас новенького появилось?»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331640" y="1339850"/>
            <a:ext cx="785132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u="sng" dirty="0">
                <a:latin typeface="+mn-lt"/>
              </a:rPr>
              <a:t>Появилось </a:t>
            </a:r>
            <a:r>
              <a:rPr lang="en-US" sz="1800" b="1" u="sng" dirty="0">
                <a:latin typeface="+mn-lt"/>
              </a:rPr>
              <a:t>3</a:t>
            </a:r>
            <a:r>
              <a:rPr lang="ru-RU" sz="1800" b="1" u="sng" dirty="0">
                <a:latin typeface="+mn-lt"/>
              </a:rPr>
              <a:t> новых АРМа:</a:t>
            </a:r>
          </a:p>
          <a:p>
            <a:r>
              <a:rPr lang="ru-RU" sz="1800" dirty="0">
                <a:latin typeface="+mn-lt"/>
              </a:rPr>
              <a:t>- </a:t>
            </a:r>
            <a:r>
              <a:rPr lang="ru-RU" sz="1800" dirty="0" smtClean="0">
                <a:latin typeface="+mn-lt"/>
              </a:rPr>
              <a:t>Анестезиолог-реаниматолог, </a:t>
            </a:r>
            <a:r>
              <a:rPr lang="ru-RU" sz="1800" dirty="0">
                <a:latin typeface="+mn-lt"/>
              </a:rPr>
              <a:t>Процедурный кабинет</a:t>
            </a:r>
            <a:r>
              <a:rPr lang="en-US" sz="1800" dirty="0">
                <a:latin typeface="+mn-lt"/>
              </a:rPr>
              <a:t>, </a:t>
            </a:r>
            <a:r>
              <a:rPr lang="ru-RU" sz="1800" dirty="0">
                <a:latin typeface="+mn-lt"/>
              </a:rPr>
              <a:t>Перинатальный регистр</a:t>
            </a:r>
          </a:p>
          <a:p>
            <a:endParaRPr lang="ru-RU" sz="1800" dirty="0">
              <a:latin typeface="+mn-lt"/>
            </a:endParaRPr>
          </a:p>
          <a:p>
            <a:r>
              <a:rPr lang="ru-RU" sz="1800" b="1" u="sng" dirty="0">
                <a:latin typeface="+mn-lt"/>
              </a:rPr>
              <a:t>Реализовано несколько новых интеграций, в том числе:</a:t>
            </a:r>
          </a:p>
          <a:p>
            <a:pPr>
              <a:buFontTx/>
              <a:buChar char="-"/>
            </a:pPr>
            <a:r>
              <a:rPr lang="ru-RU" sz="1800" dirty="0">
                <a:latin typeface="+mn-lt"/>
              </a:rPr>
              <a:t> Интеграция с ЛИС </a:t>
            </a:r>
            <a:r>
              <a:rPr lang="ru-RU" sz="1800" dirty="0" smtClean="0">
                <a:latin typeface="+mn-lt"/>
              </a:rPr>
              <a:t>«КДЛ»</a:t>
            </a:r>
            <a:endParaRPr lang="ru-RU" sz="1800" dirty="0">
              <a:latin typeface="+mn-lt"/>
            </a:endParaRPr>
          </a:p>
          <a:p>
            <a:pPr>
              <a:buFontTx/>
              <a:buChar char="-"/>
            </a:pPr>
            <a:r>
              <a:rPr lang="ru-RU" sz="1800" dirty="0">
                <a:latin typeface="+mn-lt"/>
              </a:rPr>
              <a:t> С </a:t>
            </a:r>
            <a:r>
              <a:rPr lang="ru-RU" sz="1800" dirty="0" smtClean="0">
                <a:latin typeface="+mn-lt"/>
              </a:rPr>
              <a:t>Колл-центром </a:t>
            </a:r>
            <a:r>
              <a:rPr lang="en-US" sz="1800" dirty="0">
                <a:latin typeface="+mn-lt"/>
              </a:rPr>
              <a:t>Infinity</a:t>
            </a:r>
          </a:p>
          <a:p>
            <a:pPr>
              <a:buFontTx/>
              <a:buChar char="-"/>
            </a:pPr>
            <a:r>
              <a:rPr lang="ru-RU" sz="1800" dirty="0">
                <a:latin typeface="+mn-lt"/>
              </a:rPr>
              <a:t> Интеграция со </a:t>
            </a:r>
            <a:r>
              <a:rPr lang="ru-RU" sz="1800" dirty="0" smtClean="0">
                <a:latin typeface="+mn-lt"/>
              </a:rPr>
              <a:t>специализированным сканером паспортов</a:t>
            </a:r>
            <a:endParaRPr lang="en-US" sz="1800" dirty="0" smtClean="0">
              <a:latin typeface="+mn-lt"/>
            </a:endParaRPr>
          </a:p>
          <a:p>
            <a:pPr>
              <a:buFontTx/>
              <a:buChar char="-"/>
            </a:pPr>
            <a:r>
              <a:rPr lang="en-US" sz="1800" dirty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Добавлена поддержка банковских терминалов Сбербанк</a:t>
            </a:r>
            <a:endParaRPr lang="ru-RU" sz="1800" dirty="0">
              <a:latin typeface="+mn-lt"/>
            </a:endParaRPr>
          </a:p>
          <a:p>
            <a:pPr>
              <a:buFontTx/>
              <a:buChar char="-"/>
            </a:pPr>
            <a:r>
              <a:rPr lang="ru-RU" sz="1800" dirty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СППВР: Электронный </a:t>
            </a:r>
            <a:r>
              <a:rPr lang="ru-RU" sz="1800" dirty="0">
                <a:latin typeface="+mn-lt"/>
              </a:rPr>
              <a:t>фармаколог</a:t>
            </a:r>
            <a:endParaRPr lang="en-US" sz="1800" dirty="0">
              <a:latin typeface="+mn-lt"/>
            </a:endParaRPr>
          </a:p>
          <a:p>
            <a:pPr>
              <a:buFontTx/>
              <a:buChar char="-"/>
            </a:pPr>
            <a:endParaRPr lang="ru-RU" sz="1800" dirty="0">
              <a:latin typeface="+mn-lt"/>
            </a:endParaRPr>
          </a:p>
          <a:p>
            <a:r>
              <a:rPr lang="ru-RU" sz="1800" b="1" u="sng" dirty="0">
                <a:latin typeface="+mn-lt"/>
              </a:rPr>
              <a:t>Реализованы новые </a:t>
            </a:r>
            <a:r>
              <a:rPr lang="ru-RU" sz="1800" b="1" u="sng" dirty="0" smtClean="0">
                <a:latin typeface="+mn-lt"/>
              </a:rPr>
              <a:t>режимы:</a:t>
            </a:r>
            <a:endParaRPr lang="ru-RU" sz="1800" b="1" u="sng" dirty="0">
              <a:latin typeface="+mn-lt"/>
            </a:endParaRPr>
          </a:p>
          <a:p>
            <a:pPr>
              <a:buFontTx/>
              <a:buChar char="-"/>
            </a:pPr>
            <a:r>
              <a:rPr lang="ru-RU" sz="1800" dirty="0">
                <a:latin typeface="+mn-lt"/>
              </a:rPr>
              <a:t> новый интерфейс для планирования операций</a:t>
            </a:r>
          </a:p>
          <a:p>
            <a:pPr>
              <a:buFontTx/>
              <a:buChar char="-"/>
            </a:pPr>
            <a:r>
              <a:rPr lang="ru-RU" sz="1800" dirty="0">
                <a:latin typeface="+mn-lt"/>
              </a:rPr>
              <a:t> расчет премий в зависимости от балльных оценок и табеля</a:t>
            </a:r>
          </a:p>
          <a:p>
            <a:pPr>
              <a:buFontTx/>
              <a:buChar char="-"/>
            </a:pPr>
            <a:r>
              <a:rPr lang="ru-RU" sz="1800" dirty="0">
                <a:latin typeface="+mn-lt"/>
              </a:rPr>
              <a:t> и др.</a:t>
            </a:r>
          </a:p>
          <a:p>
            <a:pPr>
              <a:buFontTx/>
              <a:buChar char="-"/>
            </a:pPr>
            <a:endParaRPr lang="ru-RU" sz="1800" dirty="0">
              <a:latin typeface="+mn-lt"/>
            </a:endParaRPr>
          </a:p>
          <a:p>
            <a:r>
              <a:rPr lang="ru-RU" sz="1800" b="1" u="sng" dirty="0" smtClean="0">
                <a:latin typeface="+mn-lt"/>
              </a:rPr>
              <a:t>Общие изменения: </a:t>
            </a:r>
          </a:p>
          <a:p>
            <a:r>
              <a:rPr lang="ru-RU" sz="1800" dirty="0" smtClean="0">
                <a:latin typeface="+mn-lt"/>
              </a:rPr>
              <a:t>- Более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300 </a:t>
            </a:r>
            <a:r>
              <a:rPr lang="ru-RU" sz="1800" dirty="0">
                <a:latin typeface="+mn-lt"/>
              </a:rPr>
              <a:t>изменений и улучшений, интерфейсных и функциональных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5" y="1008063"/>
            <a:ext cx="8931275" cy="5516562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57699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57700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92075" y="5383213"/>
            <a:ext cx="55594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Реализованы пользовательские шаблоны. Можно привязать к основному шаблону несколько «пользовательских», на которые будут выданы права либо по пользователям, либо по компьютерам, либо по приложениям.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59747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117475" y="1104900"/>
            <a:ext cx="891857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Если пользователю разрешено несколько шаблонов, тогда при печати появится выбор шаблона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Данное нововведение очень востребовано в медицинских организациях с филиальной структурой.</a:t>
            </a:r>
            <a:endParaRPr lang="ru-RU" sz="1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5975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474" y="1836954"/>
            <a:ext cx="8918575" cy="3752634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" y="765175"/>
            <a:ext cx="808355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В атрибутах (Классификаторы -- Атрибуты) появился пункт «Тип содержимого», сделан для обновления атрибутов при обновлении МИС. В зависимости от типа содержимого атрибуты маркируются следующим образом: </a:t>
            </a:r>
          </a:p>
          <a:p>
            <a:r>
              <a:rPr lang="ru-RU" sz="1400" dirty="0" smtClean="0"/>
              <a:t>Необязательное </a:t>
            </a:r>
            <a:r>
              <a:rPr lang="ru-RU" sz="1400" dirty="0"/>
              <a:t>- </a:t>
            </a:r>
          </a:p>
          <a:p>
            <a:r>
              <a:rPr lang="ru-RU" sz="1400" dirty="0"/>
              <a:t>Произвольное - </a:t>
            </a:r>
          </a:p>
          <a:p>
            <a:r>
              <a:rPr lang="ru-RU" sz="1400" dirty="0"/>
              <a:t>Фиксированное -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67939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67940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67942" name="Рисунок 14" descr="C:\Users\vadim\AppData\Local\Temp\html_imgs\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1503363"/>
            <a:ext cx="1539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3" name="Рисунок 15" descr="C:\Users\vadim\AppData\Local\Temp\html_imgs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1700213"/>
            <a:ext cx="15398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4" name="Рисунок 16" descr="C:\Users\vadim\AppData\Local\Temp\html_imgs\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1916113"/>
            <a:ext cx="15398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4488" y="2395538"/>
            <a:ext cx="8455025" cy="4129087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69987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998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32" y="3921491"/>
            <a:ext cx="9001000" cy="2387829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84150" y="765175"/>
            <a:ext cx="88523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>
                <a:latin typeface="+mn-lt"/>
                <a:cs typeface="Arial" panose="020B0604020202020204" pitchFamily="34" charset="0"/>
              </a:rPr>
              <a:t>Теперь, после 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выхода новых версий служебных выборок и</a:t>
            </a:r>
            <a:r>
              <a:rPr lang="en-US" sz="1600" dirty="0" smtClean="0">
                <a:latin typeface="+mn-lt"/>
                <a:cs typeface="Arial" panose="020B0604020202020204" pitchFamily="34" charset="0"/>
              </a:rPr>
              <a:t>/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или 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служебных шаблонов, хранящихся в БД и фиксированных атрибутов, можно обновлять федеральные формы в автоматическом режиме. С этим сможет справиться любой администратор МИС и даже конечный пользователь. Для этого разработан 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специальный вид «Инсталлятора» 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для Федеральных форм. Есть два варианта обновления:</a:t>
            </a:r>
          </a:p>
          <a:p>
            <a:pPr algn="just">
              <a:defRPr/>
            </a:pPr>
            <a:r>
              <a:rPr lang="ru-RU" sz="1600" b="1" dirty="0" smtClean="0">
                <a:latin typeface="+mn-lt"/>
                <a:cs typeface="Arial" panose="020B0604020202020204" pitchFamily="34" charset="0"/>
              </a:rPr>
              <a:t>1 </a:t>
            </a:r>
            <a:r>
              <a:rPr lang="ru-RU" sz="1600" b="1" dirty="0">
                <a:latin typeface="+mn-lt"/>
                <a:cs typeface="Arial" panose="020B0604020202020204" pitchFamily="34" charset="0"/>
              </a:rPr>
              <a:t>вариант.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 Если у Вас 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на сервере открыт 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доступ на 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наш служебный </a:t>
            </a:r>
            <a:r>
              <a:rPr lang="en-US" sz="1600" dirty="0" smtClean="0">
                <a:latin typeface="+mn-lt"/>
                <a:cs typeface="Arial" panose="020B0604020202020204" pitchFamily="34" charset="0"/>
              </a:rPr>
              <a:t>URL-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адрес, тогда 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можно воспользоваться 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выборкой: </a:t>
            </a:r>
            <a:r>
              <a:rPr lang="en-US" sz="1600" b="1" i="1" dirty="0" smtClean="0">
                <a:latin typeface="+mn-lt"/>
                <a:cs typeface="Arial" panose="020B0604020202020204" pitchFamily="34" charset="0"/>
              </a:rPr>
              <a:t>(REPORTS_FED_FORMS</a:t>
            </a:r>
            <a:r>
              <a:rPr lang="en-US" sz="1600" b="1" i="1" dirty="0">
                <a:latin typeface="+mn-lt"/>
                <a:cs typeface="Arial" panose="020B0604020202020204" pitchFamily="34" charset="0"/>
              </a:rPr>
              <a:t>) -- (FF_SERVICE) -- (FF_SERVICE_UPDATE</a:t>
            </a:r>
            <a:r>
              <a:rPr lang="en-US" sz="1600" b="1" i="1" dirty="0" smtClean="0">
                <a:latin typeface="+mn-lt"/>
                <a:cs typeface="Arial" panose="020B0604020202020204" pitchFamily="34" charset="0"/>
              </a:rPr>
              <a:t>)</a:t>
            </a:r>
            <a:r>
              <a:rPr lang="ru-RU" sz="1600" b="1" i="1" dirty="0" smtClean="0">
                <a:latin typeface="+mn-lt"/>
                <a:cs typeface="Arial" panose="020B0604020202020204" pitchFamily="34" charset="0"/>
              </a:rPr>
              <a:t> Обновление </a:t>
            </a:r>
            <a:r>
              <a:rPr lang="ru-RU" sz="1600" b="1" i="1" dirty="0">
                <a:latin typeface="+mn-lt"/>
                <a:cs typeface="Arial" panose="020B0604020202020204" pitchFamily="34" charset="0"/>
              </a:rPr>
              <a:t>федеральных </a:t>
            </a:r>
            <a:r>
              <a:rPr lang="ru-RU" sz="1600" b="1" i="1" dirty="0" smtClean="0">
                <a:latin typeface="+mn-lt"/>
                <a:cs typeface="Arial" panose="020B0604020202020204" pitchFamily="34" charset="0"/>
              </a:rPr>
              <a:t>форм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. Вкладка 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«Описание» 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содержит полное описание технологии обновления. Вся работа осуществляется в фоновом режиме - 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пользователю необходимо просто нажать кнопку «Выбрать» и дождаться окончания 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процесса (примерно 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15-20 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минут в зависимости от канала связи и скорости самого сервера). </a:t>
            </a:r>
            <a:r>
              <a:rPr lang="ru-RU" sz="1600" dirty="0">
                <a:latin typeface="+mn-lt"/>
                <a:cs typeface="Arial" panose="020B0604020202020204" pitchFamily="34" charset="0"/>
              </a:rPr>
              <a:t>В автоматическом режиме будет скачан и </a:t>
            </a:r>
            <a:r>
              <a:rPr lang="ru-RU" sz="1600" dirty="0" smtClean="0">
                <a:latin typeface="+mn-lt"/>
                <a:cs typeface="Arial" panose="020B0604020202020204" pitchFamily="34" charset="0"/>
              </a:rPr>
              <a:t>запущен инсталлятор ФФ.</a:t>
            </a:r>
            <a:endParaRPr lang="ru-RU" sz="1600" dirty="0"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146300"/>
            <a:ext cx="69850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72035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72036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/>
          <p:nvPr/>
        </p:nvSpPr>
        <p:spPr>
          <a:xfrm>
            <a:off x="304800" y="765175"/>
            <a:ext cx="808355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2 вариант.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Обновление в ручном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режиме.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Нужно скачать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Инсталлятор ФФ по предоставляемой ссылке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запустить его.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установки требуется ввести строку соединения с БД, она есть во вкладке «Описание» и пароль, который можно узнать у администратора МИС или в службе поддержки МИС «Ариадна». После чего нажать кнопку «Установить» и дождаться окончания обновления.</a:t>
            </a:r>
            <a:endParaRPr lang="ru-RU" sz="1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7308850" y="2636912"/>
            <a:ext cx="17637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Обновление никак не повлияет на работу МИС и других выборок, т.к. в инсталляторе находятся объекты БД, которые используются только в федеральных формах.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74083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/>
          <p:nvPr/>
        </p:nvSpPr>
        <p:spPr>
          <a:xfrm>
            <a:off x="304800" y="765175"/>
            <a:ext cx="8520113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latin typeface="+mn-lt"/>
                <a:cs typeface="Arial" panose="020B0604020202020204" pitchFamily="34" charset="0"/>
              </a:rPr>
              <a:t>В разделе Формы – Отчеты (печать из АРМов) реализовано хранение шаблонов в БД, аналогично выборкам + в карточке отчета появился блок «Параметры печати». В нем добавлено поле «Количество копий» и чекбокс «Выбор количества копий»</a:t>
            </a:r>
          </a:p>
        </p:txBody>
      </p:sp>
      <p:pic>
        <p:nvPicPr>
          <p:cNvPr id="1740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088" y="1700213"/>
            <a:ext cx="8505825" cy="4133850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76131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/>
          <p:nvPr/>
        </p:nvSpPr>
        <p:spPr>
          <a:xfrm>
            <a:off x="304800" y="765175"/>
            <a:ext cx="8520113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800" dirty="0">
                <a:latin typeface="+mn-lt"/>
              </a:rPr>
              <a:t>Если настроить печать, как показано на предыдущем слайде</a:t>
            </a:r>
            <a:r>
              <a:rPr lang="ru-RU" sz="1800" dirty="0" smtClean="0">
                <a:latin typeface="+mn-lt"/>
              </a:rPr>
              <a:t>,</a:t>
            </a:r>
            <a:r>
              <a:rPr lang="en-US" sz="1800" dirty="0" smtClean="0">
                <a:latin typeface="+mn-lt"/>
              </a:rPr>
              <a:t> </a:t>
            </a:r>
            <a:endParaRPr lang="ru-RU" sz="1800" dirty="0" smtClean="0">
              <a:latin typeface="+mn-lt"/>
            </a:endParaRPr>
          </a:p>
          <a:p>
            <a:pPr algn="ctr"/>
            <a:r>
              <a:rPr lang="ru-RU" sz="1800" dirty="0" smtClean="0">
                <a:latin typeface="+mn-lt"/>
              </a:rPr>
              <a:t>то </a:t>
            </a:r>
            <a:r>
              <a:rPr lang="ru-RU" sz="1800" dirty="0">
                <a:latin typeface="+mn-lt"/>
              </a:rPr>
              <a:t>при печати появится следующий диалог:</a:t>
            </a:r>
          </a:p>
        </p:txBody>
      </p:sp>
      <p:pic>
        <p:nvPicPr>
          <p:cNvPr id="1761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8" y="1759818"/>
            <a:ext cx="7515225" cy="3181350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56474" y="5169966"/>
            <a:ext cx="7573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800" dirty="0">
                <a:latin typeface="+mn-lt"/>
                <a:cs typeface="Arial" panose="020B0604020202020204" pitchFamily="34" charset="0"/>
              </a:rPr>
              <a:t>Если у пользователя включен </a:t>
            </a:r>
            <a:r>
              <a:rPr lang="ru-RU" sz="1800" dirty="0" smtClean="0">
                <a:latin typeface="+mn-lt"/>
                <a:cs typeface="Arial" panose="020B0604020202020204" pitchFamily="34" charset="0"/>
              </a:rPr>
              <a:t>специальный параметр «Предлагать </a:t>
            </a:r>
            <a:r>
              <a:rPr lang="ru-RU" sz="1800" dirty="0">
                <a:latin typeface="+mn-lt"/>
                <a:cs typeface="Arial" panose="020B0604020202020204" pitchFamily="34" charset="0"/>
              </a:rPr>
              <a:t>выбор принтера при </a:t>
            </a:r>
            <a:r>
              <a:rPr lang="ru-RU" sz="1800" dirty="0" smtClean="0">
                <a:latin typeface="+mn-lt"/>
                <a:cs typeface="Arial" panose="020B0604020202020204" pitchFamily="34" charset="0"/>
              </a:rPr>
              <a:t>печати», то при распечатке документов также </a:t>
            </a:r>
            <a:r>
              <a:rPr lang="ru-RU" sz="1800" dirty="0">
                <a:latin typeface="+mn-lt"/>
                <a:cs typeface="Arial" panose="020B0604020202020204" pitchFamily="34" charset="0"/>
              </a:rPr>
              <a:t>будет предложен выбор принтера.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78179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/>
          <p:nvPr/>
        </p:nvSpPr>
        <p:spPr>
          <a:xfrm>
            <a:off x="293686" y="1038898"/>
            <a:ext cx="8520113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800" dirty="0">
                <a:latin typeface="+mn-lt"/>
                <a:cs typeface="Arial" panose="020B0604020202020204" pitchFamily="34" charset="0"/>
              </a:rPr>
              <a:t>В разделе «Выборки» реализована выгрузка в файл, можно выгружать любые файлы, которые будут формироваться процедурой в БД. Такие выборки Отмечены пиктограммой в виде дискетки</a:t>
            </a:r>
            <a:r>
              <a:rPr lang="ru-RU" sz="1800" dirty="0" smtClean="0">
                <a:latin typeface="+mn-lt"/>
                <a:cs typeface="Arial" panose="020B0604020202020204" pitchFamily="34" charset="0"/>
              </a:rPr>
              <a:t>.</a:t>
            </a:r>
            <a:r>
              <a:rPr lang="en-US" sz="18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+mn-lt"/>
                <a:cs typeface="Arial" panose="020B0604020202020204" pitchFamily="34" charset="0"/>
              </a:rPr>
              <a:t>Особенно востребовано для осуществления электронного обмена документами.</a:t>
            </a:r>
            <a:endParaRPr lang="ru-RU" sz="1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7818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0525" y="2348880"/>
            <a:ext cx="8362950" cy="2724150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80227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04800" y="765175"/>
            <a:ext cx="8520113" cy="942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В разделе «Выборки» на вкладке «Просмотр» при выборе параметров из внешних справочников теперь реализован «Справочник с параметрами». Например, можно сделать выборку с тремя параметрами «Отделение»/«Должность»/«Специальность». И при выборе должности в параметре «Отделение» останутся только те отделения, где есть врачи с выбранной должностью.</a:t>
            </a:r>
            <a:endParaRPr lang="ru-RU" sz="1400" dirty="0">
              <a:latin typeface="Calibri" pitchFamily="34" charset="0"/>
            </a:endParaRPr>
          </a:p>
        </p:txBody>
      </p:sp>
      <p:pic>
        <p:nvPicPr>
          <p:cNvPr id="1802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1792288"/>
            <a:ext cx="6769100" cy="4660900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85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14" name="Object 12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61" name="Image" r:id="rId6" imgW="2428571" imgH="2457143" progId="">
                  <p:embed/>
                </p:oleObj>
              </mc:Choice>
              <mc:Fallback>
                <p:oleObj name="Image" r:id="rId6" imgW="2428571" imgH="2457143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59832" y="2420888"/>
            <a:ext cx="5311873" cy="707886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Поддержка ЭЦП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84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8" name="Object 135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60" name="Image" r:id="rId6" imgW="2428571" imgH="2457143" progId="">
                  <p:embed/>
                </p:oleObj>
              </mc:Choice>
              <mc:Fallback>
                <p:oleObj name="Image" r:id="rId6" imgW="2428571" imgH="2457143" progId="">
                  <p:embed/>
                  <p:pic>
                    <p:nvPicPr>
                      <p:cNvPr id="0" name="Picture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203848" y="2433082"/>
            <a:ext cx="5311873" cy="707886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АРМ «Экономист»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84323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/>
              <a:t>Во всех врачебных АРМах </a:t>
            </a:r>
            <a:r>
              <a:rPr lang="ru-RU" sz="1600" dirty="0"/>
              <a:t>«Врач поликлиники</a:t>
            </a:r>
            <a:r>
              <a:rPr lang="ru-RU" sz="1600" dirty="0" smtClean="0"/>
              <a:t>», «Врач стационара», а также в модуле «Выписной </a:t>
            </a:r>
            <a:r>
              <a:rPr lang="ru-RU" sz="1600" dirty="0"/>
              <a:t>эпикриз» реализована работа с электронной цифровой подписью.</a:t>
            </a:r>
          </a:p>
          <a:p>
            <a:pPr algn="just"/>
            <a:r>
              <a:rPr lang="ru-RU" sz="1600" dirty="0" smtClean="0"/>
              <a:t>Посредством </a:t>
            </a:r>
            <a:r>
              <a:rPr lang="ru-RU" sz="1600" dirty="0"/>
              <a:t>ЭЦП выполняется подписание </a:t>
            </a:r>
            <a:r>
              <a:rPr lang="ru-RU" sz="1600" dirty="0" smtClean="0"/>
              <a:t>различных протоколов приема, дневники, эпикризы и т.д. Требуем</a:t>
            </a:r>
            <a:r>
              <a:rPr lang="ru-RU" sz="1600" dirty="0"/>
              <a:t>ы</a:t>
            </a:r>
            <a:r>
              <a:rPr lang="ru-RU" sz="1600" dirty="0" smtClean="0"/>
              <a:t>й криптопровайдер – Крипто-ПРО </a:t>
            </a:r>
            <a:r>
              <a:rPr lang="en-US" sz="1600" dirty="0" smtClean="0"/>
              <a:t>CSP 4.0.</a:t>
            </a:r>
            <a:endParaRPr lang="ru-RU" sz="1600" dirty="0"/>
          </a:p>
        </p:txBody>
      </p:sp>
      <p:pic>
        <p:nvPicPr>
          <p:cNvPr id="184326" name="Рисунок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1929196"/>
            <a:ext cx="8316540" cy="450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86370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86371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539552" y="765175"/>
            <a:ext cx="8520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>
                <a:latin typeface="+mn-lt"/>
              </a:rPr>
              <a:t>После ввода пароля и успешного подписания открывается список подписей.</a:t>
            </a:r>
          </a:p>
        </p:txBody>
      </p:sp>
      <p:pic>
        <p:nvPicPr>
          <p:cNvPr id="186374" name="Рисунок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875" y="2276475"/>
            <a:ext cx="753745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5" name="Рисунок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196975"/>
            <a:ext cx="34194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88419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В окне «Список подписей документа» - при нажатии кнопки «Проверить подпись» – могут выводиться сообщения:</a:t>
            </a:r>
          </a:p>
        </p:txBody>
      </p:sp>
      <p:pic>
        <p:nvPicPr>
          <p:cNvPr id="188422" name="Рисунок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268413"/>
            <a:ext cx="34099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Рисунок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1268413"/>
            <a:ext cx="34099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403225" y="3213100"/>
            <a:ext cx="3952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Если валидация не прошла - можно выделить строку подписи и нажать кнопку  «Информация».</a:t>
            </a:r>
          </a:p>
          <a:p>
            <a:endParaRPr lang="ru-RU" sz="1400" dirty="0" smtClean="0"/>
          </a:p>
        </p:txBody>
      </p:sp>
      <p:pic>
        <p:nvPicPr>
          <p:cNvPr id="188425" name="Рисунок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7175" y="2944813"/>
            <a:ext cx="2693988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90467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11943" y="1023421"/>
            <a:ext cx="8520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dirty="0">
                <a:latin typeface="+mn-lt"/>
              </a:rPr>
              <a:t>Если подписывать несколько раз (или разными сертификатами) – все это отображается в списке подписей.</a:t>
            </a:r>
          </a:p>
        </p:txBody>
      </p:sp>
      <p:pic>
        <p:nvPicPr>
          <p:cNvPr id="190470" name="Рисунок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5450" y="2038350"/>
            <a:ext cx="57531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43715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43716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412266" y="688062"/>
            <a:ext cx="6282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+mn-lt"/>
              </a:rPr>
              <a:t>Пример применения ЭЦП </a:t>
            </a:r>
            <a:r>
              <a:rPr lang="ru-RU" sz="1800" dirty="0">
                <a:latin typeface="+mn-lt"/>
              </a:rPr>
              <a:t>в </a:t>
            </a:r>
            <a:r>
              <a:rPr lang="ru-RU" sz="1800" dirty="0" smtClean="0">
                <a:latin typeface="+mn-lt"/>
              </a:rPr>
              <a:t>АРМе «Выписной эпикриз»</a:t>
            </a:r>
            <a:endParaRPr lang="ru-RU" sz="1800" dirty="0">
              <a:latin typeface="+mn-lt"/>
            </a:endParaRP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02" y="1124744"/>
            <a:ext cx="7850038" cy="5233358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36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2" name="Image" r:id="rId6" imgW="2428571" imgH="2457143" progId="">
                  <p:embed/>
                </p:oleObj>
              </mc:Choice>
              <mc:Fallback>
                <p:oleObj name="Image" r:id="rId6" imgW="2428571" imgH="245714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203848" y="1628800"/>
            <a:ext cx="5311873" cy="2554545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Направление на диагностические исследования пациентов стационара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03778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03779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/>
              <a:t>Реализована технология направления на диагностические исследования пациентов стационара с возможностью указания планируемых (желаемых) даты и </a:t>
            </a:r>
            <a:r>
              <a:rPr lang="ru-RU" sz="1400" dirty="0" smtClean="0"/>
              <a:t>времени, без </a:t>
            </a:r>
            <a:r>
              <a:rPr lang="ru-RU" sz="1400" dirty="0"/>
              <a:t>привязки на конкретное время в сетке рабочего времени </a:t>
            </a:r>
            <a:r>
              <a:rPr lang="ru-RU" sz="1400" dirty="0" smtClean="0"/>
              <a:t>врача-диагноста, так называемая «очередь» исследований.</a:t>
            </a:r>
            <a:endParaRPr lang="ru-RU" sz="1400" dirty="0"/>
          </a:p>
        </p:txBody>
      </p:sp>
      <p:pic>
        <p:nvPicPr>
          <p:cNvPr id="14" name="Рисунок 13"/>
          <p:cNvPicPr/>
          <p:nvPr/>
        </p:nvPicPr>
        <p:blipFill>
          <a:blip r:embed="rId5"/>
          <a:stretch>
            <a:fillRect/>
          </a:stretch>
        </p:blipFill>
        <p:spPr>
          <a:xfrm>
            <a:off x="3497263" y="1530350"/>
            <a:ext cx="5327650" cy="46370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304800" y="2163743"/>
            <a:ext cx="30194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В карточке направления отображается поле «Планируемая дата</a:t>
            </a:r>
            <a:r>
              <a:rPr lang="ru-RU" sz="1400" dirty="0" smtClean="0"/>
              <a:t>», которая доступна для свободного ввода.</a:t>
            </a:r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05827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Планируемая дата, указанная в направлении, отображается в карточке исследования в диагностическом АРМе.</a:t>
            </a:r>
          </a:p>
        </p:txBody>
      </p:sp>
      <p:pic>
        <p:nvPicPr>
          <p:cNvPr id="2058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1913" y="1412875"/>
            <a:ext cx="6645275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07875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В окне «Назначение исследования» можно заполнить/изменить значения в полях «Назначено на», «Исполнитель», «Место выполнения». </a:t>
            </a:r>
          </a:p>
        </p:txBody>
      </p:sp>
      <p:pic>
        <p:nvPicPr>
          <p:cNvPr id="207878" name="Рисунок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325" y="1628775"/>
            <a:ext cx="8769350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2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14" name="Object 1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58" name="Image" r:id="rId6" imgW="2428571" imgH="2457143" progId="">
                  <p:embed/>
                </p:oleObj>
              </mc:Choice>
              <mc:Fallback>
                <p:oleObj name="Image" r:id="rId6" imgW="2428571" imgH="2457143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148559" y="1772816"/>
            <a:ext cx="5311873" cy="2554545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Улучшения списания медикаментов в режиме табличного отображения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7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106500" name="Picture 1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75" y="2116137"/>
            <a:ext cx="8999537" cy="3455988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1438" y="952500"/>
            <a:ext cx="8964612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latin typeface="+mn-lt"/>
                <a:cs typeface="Arial" panose="020B0604020202020204" pitchFamily="34" charset="0"/>
              </a:rPr>
              <a:t>Реализован режим </a:t>
            </a:r>
            <a:r>
              <a:rPr lang="ru-RU" sz="2400" dirty="0" smtClean="0">
                <a:latin typeface="+mn-lt"/>
                <a:cs typeface="Arial" panose="020B0604020202020204" pitchFamily="34" charset="0"/>
              </a:rPr>
              <a:t>закрепления сотрудников</a:t>
            </a:r>
            <a:r>
              <a:rPr lang="ru-RU" sz="2400" dirty="0">
                <a:latin typeface="+mn-lt"/>
                <a:cs typeface="Arial" panose="020B0604020202020204" pitchFamily="34" charset="0"/>
              </a:rPr>
              <a:t>, которые будут вести </a:t>
            </a:r>
            <a:r>
              <a:rPr lang="ru-RU" sz="2400" dirty="0" smtClean="0">
                <a:latin typeface="+mn-lt"/>
                <a:cs typeface="Arial" panose="020B0604020202020204" pitchFamily="34" charset="0"/>
              </a:rPr>
              <a:t>обслуживание по выбранному договору.</a:t>
            </a:r>
            <a:endParaRPr lang="ru-RU" sz="24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47461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47462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/>
              <a:t>Экран для работы с табличным отображением назначений открывается по кнопке «Назначения» на левой панели окна «История болезни (СТАЦИОНАР)» и далее – по вкладке «Фармтерапия табл» (в верхнем ряду вкладок). На вкладке «Фармтерапия табл» ведется работа с препаратами из номенклатуры аптечного склада отделения. На вкладке «Личные медикаменты табл» ведется работа с препаратами, которые пациент приобрел для себя самостоятельно.</a:t>
            </a:r>
          </a:p>
        </p:txBody>
      </p:sp>
      <p:sp>
        <p:nvSpPr>
          <p:cNvPr id="14746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1474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781914"/>
              </p:ext>
            </p:extLst>
          </p:nvPr>
        </p:nvGraphicFramePr>
        <p:xfrm>
          <a:off x="711200" y="1958975"/>
          <a:ext cx="7685088" cy="443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35" name="Точечный рисунок" r:id="rId6" imgW="11142857" imgH="6428571" progId="PBrush">
                  <p:embed/>
                </p:oleObj>
              </mc:Choice>
              <mc:Fallback>
                <p:oleObj name="Точечный рисунок" r:id="rId6" imgW="11142857" imgH="6428571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1958975"/>
                        <a:ext cx="7685088" cy="44338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415968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16067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/>
              <a:t>В экранных таблицах предусмотрена возможность цветовой маркировки назначений. Например, можно подкрашивать ячейки, где у выбранного препарата истекает срок действия на выбранную дату или маркировать разными цветами статусы назначений. В нижней панели «Расписание приема» маркировка отображается в строке назначения, во второй колонке списка. В верхней панели «Фармтерапия» подкрашиваются ячейки с днями. Если в одном дне есть несколько назначений с различными маркировками, будет отображен приоритетный цвет.</a:t>
            </a:r>
          </a:p>
        </p:txBody>
      </p:sp>
      <p:sp>
        <p:nvSpPr>
          <p:cNvPr id="2160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216071" name="Picture 2" descr="004 (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2195513"/>
            <a:ext cx="7705725" cy="4222750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18115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/>
              <a:t>Для поддержки источников финансирования в МИС предусмотрено два отдельных справочника. В одном ведутся стандартные ИФ, действующие в основной части МИС, в другом – аптечные ИФ. Ведение двух справочников обусловлено тем, что некоторые аптечные ИФ, такие как, например, «Добровольное пожертвование», не могут быть использованы в качестве стандартных.</a:t>
            </a:r>
          </a:p>
          <a:p>
            <a:pPr algn="just"/>
            <a:r>
              <a:rPr lang="ru-RU" sz="1400" dirty="0"/>
              <a:t>Перед началом списания определяется список ИФ, доступный пациенту при создании назначения.</a:t>
            </a:r>
          </a:p>
        </p:txBody>
      </p:sp>
      <p:sp>
        <p:nvSpPr>
          <p:cNvPr id="2181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218119" name="Picture 2" descr="1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204864"/>
            <a:ext cx="8464550" cy="3986213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18115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/>
              <a:t>Жизненный цикл назначения представляет собой переход по нескольким </a:t>
            </a:r>
            <a:r>
              <a:rPr lang="ru-RU" sz="1400" dirty="0" smtClean="0"/>
              <a:t>состояниям: от создания до списания. Статусы назначения отображаются в панели «Расписание приема»</a:t>
            </a:r>
            <a:endParaRPr lang="ru-RU" sz="1400" dirty="0"/>
          </a:p>
        </p:txBody>
      </p:sp>
      <p:sp>
        <p:nvSpPr>
          <p:cNvPr id="2181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68760"/>
            <a:ext cx="6768752" cy="1509879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7" y="2891077"/>
            <a:ext cx="6756602" cy="1749613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7" y="4761238"/>
            <a:ext cx="6756602" cy="1541473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9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18115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/>
              <a:t>Сразу после того как в АРМах «Врач </a:t>
            </a:r>
            <a:r>
              <a:rPr lang="ru-RU" sz="1400" dirty="0" smtClean="0"/>
              <a:t>стационара» </a:t>
            </a:r>
            <a:r>
              <a:rPr lang="ru-RU" sz="1400" dirty="0"/>
              <a:t>или </a:t>
            </a:r>
            <a:r>
              <a:rPr lang="ru-RU" sz="1400" dirty="0" smtClean="0"/>
              <a:t>«Постовая сестра» </a:t>
            </a:r>
            <a:r>
              <a:rPr lang="ru-RU" sz="1400" dirty="0"/>
              <a:t>для назначений проставляется статус «Выдано» - в АРМе «Аптека» (в разделе «Назначения») автоматически формируются документы для списания назначенных препаратов со склада отделения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2181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0169"/>
            <a:ext cx="6984776" cy="484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00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55653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55654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/>
              <a:t>В АРМе </a:t>
            </a:r>
            <a:r>
              <a:rPr lang="ru-RU" sz="1400" dirty="0" smtClean="0"/>
              <a:t>«Постовая сестра», </a:t>
            </a:r>
            <a:r>
              <a:rPr lang="ru-RU" sz="1400" dirty="0"/>
              <a:t>в разделе «Лист назначений» предусмотрен режим группового подтверждения назначений.</a:t>
            </a:r>
          </a:p>
        </p:txBody>
      </p:sp>
      <p:sp>
        <p:nvSpPr>
          <p:cNvPr id="15565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55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1556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503688"/>
              </p:ext>
            </p:extLst>
          </p:nvPr>
        </p:nvGraphicFramePr>
        <p:xfrm>
          <a:off x="414338" y="1557338"/>
          <a:ext cx="8334375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28" name="Точечный рисунок" r:id="rId6" imgW="11031490" imgH="5753903" progId="PBrush">
                  <p:embed/>
                </p:oleObj>
              </mc:Choice>
              <mc:Fallback>
                <p:oleObj name="Точечный рисунок" r:id="rId6" imgW="11031490" imgH="5753903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1557338"/>
                        <a:ext cx="8334375" cy="43529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415968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27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14" name="Object 10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04" name="Image" r:id="rId6" imgW="2428571" imgH="2457143" progId="">
                  <p:embed/>
                </p:oleObj>
              </mc:Choice>
              <mc:Fallback>
                <p:oleObj name="Image" r:id="rId6" imgW="2428571" imgH="2457143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148559" y="1772816"/>
            <a:ext cx="5311873" cy="1938992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Интеграция с банковскими терминалами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25283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/>
              <a:t>В МИС Ариадна реализована поддержка банковских терминалов «Сбербанк», работающих через специализированную библиотеку SBRF.DLL. Данный метод интеграции позволяет автоматически передавать на терминал сумму к оплате (возврату) и получать статус подтверждения оплаты, либо отказ, с указанием причины. Встроенная процедура сверки итогов позволяет осуществлять необходимые действия с терминалом и проверить корректность проведенных операций.</a:t>
            </a:r>
          </a:p>
          <a:p>
            <a:pPr algn="just"/>
            <a:r>
              <a:rPr lang="ru-RU" sz="1400" dirty="0"/>
              <a:t>При проведении платежа с использованием банковской карты пользователю выводится интерфейс апплета Сбербанка и ожидается проведение транзакции, связанной с оплатой картой. После проведения транзакции на ККМ печатается два slip-чека с терминала и фискальный чек самой ККМ.</a:t>
            </a:r>
          </a:p>
          <a:p>
            <a:pPr algn="just"/>
            <a:endParaRPr lang="ru-RU" sz="1400" dirty="0"/>
          </a:p>
        </p:txBody>
      </p:sp>
      <p:pic>
        <p:nvPicPr>
          <p:cNvPr id="2252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0902" y="2636913"/>
            <a:ext cx="7465514" cy="4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/>
          <a:srcRect l="-199" r="199" b="55655"/>
          <a:stretch/>
        </p:blipFill>
        <p:spPr bwMode="auto">
          <a:xfrm>
            <a:off x="0" y="6446838"/>
            <a:ext cx="9144000" cy="4111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pSp>
        <p:nvGrpSpPr>
          <p:cNvPr id="245763" name="Группа 1"/>
          <p:cNvGrpSpPr>
            <a:grpSpLocks/>
          </p:cNvGrpSpPr>
          <p:nvPr/>
        </p:nvGrpSpPr>
        <p:grpSpPr bwMode="auto">
          <a:xfrm>
            <a:off x="0" y="0"/>
            <a:ext cx="9144000" cy="617538"/>
            <a:chOff x="0" y="-27384"/>
            <a:chExt cx="9144000" cy="6480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45765" name="TextBox 7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3352552" cy="24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059832" y="1805216"/>
            <a:ext cx="5769768" cy="1938992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DE0000"/>
                </a:solidFill>
                <a:latin typeface="+mn-lt"/>
                <a:cs typeface="+mn-cs"/>
              </a:rPr>
              <a:t>Поддержка приказа №59 </a:t>
            </a: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ФФОМС в МИС «Ариадна»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14" name="Image" r:id="rId5" imgW="2428571" imgH="2457143" progId="Photoshop.Image.11">
                  <p:embed/>
                </p:oleObj>
              </mc:Choice>
              <mc:Fallback>
                <p:oleObj name="Image" r:id="rId5" imgW="2428571" imgH="2457143" progId="Photoshop.Image.11">
                  <p:embed/>
                  <p:pic>
                    <p:nvPicPr>
                      <p:cNvPr id="0" name="Object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sp>
        <p:nvSpPr>
          <p:cNvPr id="246787" name="TextBox 2"/>
          <p:cNvSpPr txBox="1">
            <a:spLocks noChangeArrowheads="1"/>
          </p:cNvSpPr>
          <p:nvPr/>
        </p:nvSpPr>
        <p:spPr bwMode="auto">
          <a:xfrm>
            <a:off x="304800" y="803275"/>
            <a:ext cx="8534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Новое понятие в МИС – онкологический случай</a:t>
            </a:r>
          </a:p>
          <a:p>
            <a:pPr algn="ctr"/>
            <a:r>
              <a:rPr lang="ru-RU" sz="2400" b="1" dirty="0">
                <a:latin typeface="Calibri" pitchFamily="34" charset="0"/>
              </a:rPr>
              <a:t>и новая структура ведения данных по приказу №59 ФФОМС</a:t>
            </a:r>
          </a:p>
        </p:txBody>
      </p:sp>
      <p:grpSp>
        <p:nvGrpSpPr>
          <p:cNvPr id="246788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46790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pic>
        <p:nvPicPr>
          <p:cNvPr id="246791" name="Рисунок 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648" y="1628800"/>
            <a:ext cx="6583817" cy="510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Прямоугольник 46"/>
          <p:cNvSpPr/>
          <p:nvPr/>
        </p:nvSpPr>
        <p:spPr>
          <a:xfrm>
            <a:off x="3501405" y="2204864"/>
            <a:ext cx="1252538" cy="723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3491880" y="3019549"/>
            <a:ext cx="1250950" cy="625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4759622" y="3739629"/>
            <a:ext cx="1252538" cy="625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4759622" y="4531717"/>
            <a:ext cx="1252538" cy="625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3535486" y="5279727"/>
            <a:ext cx="1252538" cy="625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3535486" y="5971877"/>
            <a:ext cx="1252538" cy="625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Рисунок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060575"/>
            <a:ext cx="8713787" cy="4111625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-37082" y="960160"/>
            <a:ext cx="9181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800" dirty="0">
                <a:latin typeface="+mn-lt"/>
                <a:cs typeface="Arial" panose="020B0604020202020204" pitchFamily="34" charset="0"/>
              </a:rPr>
              <a:t>Реализован режим загрузки услуг с ценами в скидки по договору. Режим полезен тем заказчикам, кто ведет цены услуг в виде скидок на договор (раздельные прейскуранты для разных договоров), т.к. позволяет исключить ручной ввод большого количества </a:t>
            </a:r>
            <a:r>
              <a:rPr lang="ru-RU" sz="1800" dirty="0" smtClean="0">
                <a:latin typeface="+mn-lt"/>
                <a:cs typeface="Arial" panose="020B0604020202020204" pitchFamily="34" charset="0"/>
              </a:rPr>
              <a:t>данных.</a:t>
            </a:r>
            <a:endParaRPr lang="ru-RU" sz="18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08548" name="Группа 12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5" name="TextBox 14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sp>
        <p:nvSpPr>
          <p:cNvPr id="248835" name="TextBox 2"/>
          <p:cNvSpPr txBox="1">
            <a:spLocks noChangeArrowheads="1"/>
          </p:cNvSpPr>
          <p:nvPr/>
        </p:nvSpPr>
        <p:spPr bwMode="auto">
          <a:xfrm>
            <a:off x="831850" y="987425"/>
            <a:ext cx="77025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Перечень модулей с поддержкой нового функционала для работы с онкологическим случаем</a:t>
            </a:r>
          </a:p>
        </p:txBody>
      </p:sp>
      <p:grpSp>
        <p:nvGrpSpPr>
          <p:cNvPr id="248836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48838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grpSp>
        <p:nvGrpSpPr>
          <p:cNvPr id="45" name="Группа 44"/>
          <p:cNvGrpSpPr>
            <a:grpSpLocks/>
          </p:cNvGrpSpPr>
          <p:nvPr/>
        </p:nvGrpSpPr>
        <p:grpSpPr bwMode="auto">
          <a:xfrm>
            <a:off x="1485900" y="2249488"/>
            <a:ext cx="3471863" cy="614362"/>
            <a:chOff x="1041826" y="2249771"/>
            <a:chExt cx="3470646" cy="614779"/>
          </a:xfrm>
        </p:grpSpPr>
        <p:grpSp>
          <p:nvGrpSpPr>
            <p:cNvPr id="248840" name="Группа 33"/>
            <p:cNvGrpSpPr>
              <a:grpSpLocks/>
            </p:cNvGrpSpPr>
            <p:nvPr/>
          </p:nvGrpSpPr>
          <p:grpSpPr bwMode="auto">
            <a:xfrm>
              <a:off x="1041826" y="2249771"/>
              <a:ext cx="3470646" cy="592697"/>
              <a:chOff x="1997418" y="2241533"/>
              <a:chExt cx="3470646" cy="592697"/>
            </a:xfrm>
          </p:grpSpPr>
          <p:sp>
            <p:nvSpPr>
              <p:cNvPr id="248841" name="TextBox 12"/>
              <p:cNvSpPr txBox="1">
                <a:spLocks noChangeArrowheads="1"/>
              </p:cNvSpPr>
              <p:nvPr/>
            </p:nvSpPr>
            <p:spPr bwMode="auto">
              <a:xfrm>
                <a:off x="2740522" y="2241533"/>
                <a:ext cx="27275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800" dirty="0">
                    <a:latin typeface="Calibri" pitchFamily="34" charset="0"/>
                  </a:rPr>
                  <a:t>АРМ «Врач поликлиники»</a:t>
                </a:r>
              </a:p>
            </p:txBody>
          </p:sp>
          <p:pic>
            <p:nvPicPr>
              <p:cNvPr id="248842" name="Рисунок 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997418" y="2281780"/>
                <a:ext cx="552450" cy="552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8843" name="TextBox 37"/>
            <p:cNvSpPr txBox="1">
              <a:spLocks noChangeArrowheads="1"/>
            </p:cNvSpPr>
            <p:nvPr/>
          </p:nvSpPr>
          <p:spPr bwMode="auto">
            <a:xfrm>
              <a:off x="1784930" y="2556773"/>
              <a:ext cx="26861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dirty="0">
                  <a:latin typeface="Calibri" pitchFamily="34" charset="0"/>
                </a:rPr>
                <a:t>Добавлена новая вкладка в ЭМК</a:t>
              </a:r>
            </a:p>
          </p:txBody>
        </p:sp>
      </p:grpSp>
      <p:grpSp>
        <p:nvGrpSpPr>
          <p:cNvPr id="44" name="Группа 43"/>
          <p:cNvGrpSpPr>
            <a:grpSpLocks/>
          </p:cNvGrpSpPr>
          <p:nvPr/>
        </p:nvGrpSpPr>
        <p:grpSpPr bwMode="auto">
          <a:xfrm>
            <a:off x="1449388" y="3136900"/>
            <a:ext cx="3873500" cy="639763"/>
            <a:chOff x="1025350" y="3367768"/>
            <a:chExt cx="3872917" cy="640702"/>
          </a:xfrm>
        </p:grpSpPr>
        <p:grpSp>
          <p:nvGrpSpPr>
            <p:cNvPr id="248845" name="Группа 25"/>
            <p:cNvGrpSpPr>
              <a:grpSpLocks/>
            </p:cNvGrpSpPr>
            <p:nvPr/>
          </p:nvGrpSpPr>
          <p:grpSpPr bwMode="auto">
            <a:xfrm>
              <a:off x="1025350" y="3367768"/>
              <a:ext cx="3872917" cy="640702"/>
              <a:chOff x="1980942" y="3359530"/>
              <a:chExt cx="3872917" cy="640702"/>
            </a:xfrm>
          </p:grpSpPr>
          <p:sp>
            <p:nvSpPr>
              <p:cNvPr id="248846" name="Прямоугольник 26"/>
              <p:cNvSpPr>
                <a:spLocks noChangeArrowheads="1"/>
              </p:cNvSpPr>
              <p:nvPr/>
            </p:nvSpPr>
            <p:spPr bwMode="auto">
              <a:xfrm>
                <a:off x="2740522" y="3359530"/>
                <a:ext cx="311333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2000" dirty="0">
                    <a:solidFill>
                      <a:srgbClr val="000000"/>
                    </a:solidFill>
                    <a:latin typeface="Calibri" pitchFamily="34" charset="0"/>
                  </a:rPr>
                  <a:t>АРМ «Врач стационара»</a:t>
                </a:r>
              </a:p>
            </p:txBody>
          </p:sp>
          <p:pic>
            <p:nvPicPr>
              <p:cNvPr id="248847" name="Рисунок 20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980942" y="3400157"/>
                <a:ext cx="561975" cy="600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8848" name="TextBox 38"/>
            <p:cNvSpPr txBox="1">
              <a:spLocks noChangeArrowheads="1"/>
            </p:cNvSpPr>
            <p:nvPr/>
          </p:nvSpPr>
          <p:spPr bwMode="auto">
            <a:xfrm>
              <a:off x="1784930" y="3693014"/>
              <a:ext cx="264604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dirty="0">
                  <a:latin typeface="Calibri" pitchFamily="34" charset="0"/>
                </a:rPr>
                <a:t>Добавлена новая вкладка в ЭИБ</a:t>
              </a:r>
            </a:p>
          </p:txBody>
        </p:sp>
      </p:grpSp>
      <p:grpSp>
        <p:nvGrpSpPr>
          <p:cNvPr id="42" name="Группа 41"/>
          <p:cNvGrpSpPr>
            <a:grpSpLocks/>
          </p:cNvGrpSpPr>
          <p:nvPr/>
        </p:nvGrpSpPr>
        <p:grpSpPr bwMode="auto">
          <a:xfrm>
            <a:off x="1477963" y="4049713"/>
            <a:ext cx="5310187" cy="614362"/>
            <a:chOff x="1050064" y="4596342"/>
            <a:chExt cx="5309319" cy="614779"/>
          </a:xfrm>
        </p:grpSpPr>
        <p:grpSp>
          <p:nvGrpSpPr>
            <p:cNvPr id="248850" name="Группа 24"/>
            <p:cNvGrpSpPr>
              <a:grpSpLocks/>
            </p:cNvGrpSpPr>
            <p:nvPr/>
          </p:nvGrpSpPr>
          <p:grpSpPr bwMode="auto">
            <a:xfrm>
              <a:off x="1050064" y="4596342"/>
              <a:ext cx="5309319" cy="592699"/>
              <a:chOff x="2005656" y="4588104"/>
              <a:chExt cx="5309319" cy="592699"/>
            </a:xfrm>
          </p:grpSpPr>
          <p:sp>
            <p:nvSpPr>
              <p:cNvPr id="248851" name="TextBox 3"/>
              <p:cNvSpPr txBox="1">
                <a:spLocks noChangeArrowheads="1"/>
              </p:cNvSpPr>
              <p:nvPr/>
            </p:nvSpPr>
            <p:spPr bwMode="auto">
              <a:xfrm>
                <a:off x="2708170" y="4588104"/>
                <a:ext cx="46068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800" dirty="0">
                    <a:latin typeface="Calibri" pitchFamily="34" charset="0"/>
                  </a:rPr>
                  <a:t>АРМ «Амбулаторная история»</a:t>
                </a:r>
              </a:p>
            </p:txBody>
          </p:sp>
          <p:pic>
            <p:nvPicPr>
              <p:cNvPr id="248852" name="Рисунок 17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005656" y="4628353"/>
                <a:ext cx="561975" cy="552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8853" name="TextBox 39"/>
            <p:cNvSpPr txBox="1">
              <a:spLocks noChangeArrowheads="1"/>
            </p:cNvSpPr>
            <p:nvPr/>
          </p:nvSpPr>
          <p:spPr bwMode="auto">
            <a:xfrm>
              <a:off x="1731796" y="4903344"/>
              <a:ext cx="38736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dirty="0">
                  <a:latin typeface="Calibri" pitchFamily="34" charset="0"/>
                </a:rPr>
                <a:t>Добавлена новая вкладка в карточку статталона</a:t>
              </a:r>
            </a:p>
          </p:txBody>
        </p:sp>
      </p:grpSp>
      <p:grpSp>
        <p:nvGrpSpPr>
          <p:cNvPr id="43" name="Группа 42"/>
          <p:cNvGrpSpPr>
            <a:grpSpLocks/>
          </p:cNvGrpSpPr>
          <p:nvPr/>
        </p:nvGrpSpPr>
        <p:grpSpPr bwMode="auto">
          <a:xfrm>
            <a:off x="1460500" y="4937125"/>
            <a:ext cx="5387975" cy="604838"/>
            <a:chOff x="1025350" y="5541692"/>
            <a:chExt cx="5388177" cy="605757"/>
          </a:xfrm>
        </p:grpSpPr>
        <p:grpSp>
          <p:nvGrpSpPr>
            <p:cNvPr id="248855" name="Группа 23"/>
            <p:cNvGrpSpPr>
              <a:grpSpLocks/>
            </p:cNvGrpSpPr>
            <p:nvPr/>
          </p:nvGrpSpPr>
          <p:grpSpPr bwMode="auto">
            <a:xfrm>
              <a:off x="1025350" y="5541692"/>
              <a:ext cx="5146675" cy="587936"/>
              <a:chOff x="1980942" y="5529195"/>
              <a:chExt cx="5146675" cy="587936"/>
            </a:xfrm>
          </p:grpSpPr>
          <p:sp>
            <p:nvSpPr>
              <p:cNvPr id="248856" name="TextBox 14"/>
              <p:cNvSpPr txBox="1">
                <a:spLocks noChangeArrowheads="1"/>
              </p:cNvSpPr>
              <p:nvPr/>
            </p:nvSpPr>
            <p:spPr bwMode="auto">
              <a:xfrm>
                <a:off x="2687988" y="5529195"/>
                <a:ext cx="44396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800" dirty="0">
                    <a:latin typeface="Calibri" pitchFamily="34" charset="0"/>
                  </a:rPr>
                  <a:t>АРМ «Выписной эпикриз»</a:t>
                </a:r>
              </a:p>
            </p:txBody>
          </p:sp>
          <p:pic>
            <p:nvPicPr>
              <p:cNvPr id="248857" name="Рисунок 19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980942" y="5574206"/>
                <a:ext cx="590550" cy="542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8858" name="TextBox 40"/>
            <p:cNvSpPr txBox="1">
              <a:spLocks noChangeArrowheads="1"/>
            </p:cNvSpPr>
            <p:nvPr/>
          </p:nvSpPr>
          <p:spPr bwMode="auto">
            <a:xfrm>
              <a:off x="1731796" y="5839672"/>
              <a:ext cx="468173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dirty="0">
                  <a:latin typeface="Calibri" pitchFamily="34" charset="0"/>
                </a:rPr>
                <a:t>Добавлен новый режим ведения онкологического случая</a:t>
              </a:r>
            </a:p>
          </p:txBody>
        </p:sp>
      </p:grp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1489075" y="5815013"/>
            <a:ext cx="5318125" cy="604837"/>
            <a:chOff x="1488379" y="5336556"/>
            <a:chExt cx="5319527" cy="605757"/>
          </a:xfrm>
        </p:grpSpPr>
        <p:grpSp>
          <p:nvGrpSpPr>
            <p:cNvPr id="248860" name="Группа 27"/>
            <p:cNvGrpSpPr>
              <a:grpSpLocks/>
            </p:cNvGrpSpPr>
            <p:nvPr/>
          </p:nvGrpSpPr>
          <p:grpSpPr bwMode="auto">
            <a:xfrm>
              <a:off x="2193117" y="5336556"/>
              <a:ext cx="4614789" cy="605757"/>
              <a:chOff x="1731796" y="5541692"/>
              <a:chExt cx="4614789" cy="605757"/>
            </a:xfrm>
          </p:grpSpPr>
          <p:sp>
            <p:nvSpPr>
              <p:cNvPr id="248861" name="TextBox 30"/>
              <p:cNvSpPr txBox="1">
                <a:spLocks noChangeArrowheads="1"/>
              </p:cNvSpPr>
              <p:nvPr/>
            </p:nvSpPr>
            <p:spPr bwMode="auto">
              <a:xfrm>
                <a:off x="1732396" y="5541692"/>
                <a:ext cx="44396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800" dirty="0">
                    <a:latin typeface="Calibri" pitchFamily="34" charset="0"/>
                  </a:rPr>
                  <a:t>АРМ «Выгрузка в ОМС»</a:t>
                </a:r>
              </a:p>
            </p:txBody>
          </p:sp>
          <p:sp>
            <p:nvSpPr>
              <p:cNvPr id="248862" name="TextBox 29"/>
              <p:cNvSpPr txBox="1">
                <a:spLocks noChangeArrowheads="1"/>
              </p:cNvSpPr>
              <p:nvPr/>
            </p:nvSpPr>
            <p:spPr bwMode="auto">
              <a:xfrm>
                <a:off x="1731796" y="5839672"/>
                <a:ext cx="461478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dirty="0">
                    <a:latin typeface="Calibri" pitchFamily="34" charset="0"/>
                  </a:rPr>
                  <a:t>Добавлена выгрузка дополнительных файлов в ЕИС.ОМС.</a:t>
                </a:r>
              </a:p>
            </p:txBody>
          </p:sp>
        </p:grpSp>
        <p:pic>
          <p:nvPicPr>
            <p:cNvPr id="248863" name="Рисунок 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88379" y="5363073"/>
              <a:ext cx="5619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sp>
        <p:nvSpPr>
          <p:cNvPr id="250883" name="TextBox 2"/>
          <p:cNvSpPr txBox="1">
            <a:spLocks noChangeArrowheads="1"/>
          </p:cNvSpPr>
          <p:nvPr/>
        </p:nvSpPr>
        <p:spPr bwMode="auto">
          <a:xfrm>
            <a:off x="596900" y="631825"/>
            <a:ext cx="795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Форма для ведения данных по онкологическому случаю</a:t>
            </a:r>
          </a:p>
        </p:txBody>
      </p:sp>
      <p:grpSp>
        <p:nvGrpSpPr>
          <p:cNvPr id="250884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0886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pic>
        <p:nvPicPr>
          <p:cNvPr id="32" name="Рисунок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475" y="1144588"/>
            <a:ext cx="5502275" cy="5624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084888" y="1196975"/>
            <a:ext cx="2807592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latin typeface="Calibri" pitchFamily="34" charset="0"/>
              </a:rPr>
              <a:t>Форма разработана с учетом необходимого набора полей для выставления счетов в различные территориальные фонды ОМС, а также расширена </a:t>
            </a:r>
            <a:r>
              <a:rPr lang="ru-RU" sz="1600" dirty="0" smtClean="0">
                <a:latin typeface="Calibri" pitchFamily="34" charset="0"/>
              </a:rPr>
              <a:t>дополнительными </a:t>
            </a:r>
            <a:r>
              <a:rPr lang="ru-RU" sz="1600" dirty="0">
                <a:latin typeface="Calibri" pitchFamily="34" charset="0"/>
              </a:rPr>
              <a:t>сведениями для контроля, на основании рекомендаций ведущих врачей-онкологов из медицинских организаций регионов РФ.</a:t>
            </a:r>
          </a:p>
          <a:p>
            <a:pPr algn="just">
              <a:lnSpc>
                <a:spcPct val="150000"/>
              </a:lnSpc>
            </a:pPr>
            <a:endParaRPr lang="ru-RU" sz="1600" dirty="0">
              <a:latin typeface="Calibri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800" dirty="0">
              <a:latin typeface="Calibri" pitchFamily="34" charset="0"/>
            </a:endParaRPr>
          </a:p>
        </p:txBody>
      </p:sp>
      <p:pic>
        <p:nvPicPr>
          <p:cNvPr id="47" name="Рисунок 46"/>
          <p:cNvPicPr>
            <a:picLocks noChangeAspect="1" noChangeArrowheads="1"/>
          </p:cNvPicPr>
          <p:nvPr/>
        </p:nvPicPr>
        <p:blipFill>
          <a:blip r:embed="rId5"/>
          <a:srcRect r="30972"/>
          <a:stretch>
            <a:fillRect/>
          </a:stretch>
        </p:blipFill>
        <p:spPr bwMode="auto">
          <a:xfrm>
            <a:off x="2974975" y="1779588"/>
            <a:ext cx="2838450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grpSp>
        <p:nvGrpSpPr>
          <p:cNvPr id="252931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2933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3" y="1652588"/>
            <a:ext cx="8942387" cy="484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6900" y="674688"/>
            <a:ext cx="7948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Внешний вид интерфейса для заведения данных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6900" y="1136650"/>
            <a:ext cx="7948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dirty="0">
                <a:latin typeface="Calibri" pitchFamily="34" charset="0"/>
              </a:rPr>
              <a:t>Главный принцип – максимум информации на единой форме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grpSp>
        <p:nvGrpSpPr>
          <p:cNvPr id="254979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4981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6900" y="674688"/>
            <a:ext cx="79486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Calibri" pitchFamily="34" charset="0"/>
              </a:rPr>
              <a:t>Контрольный лист учета медицинской помощи, оказанной пациентам, страдающим злокачественными новообразованиями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8" y="1381125"/>
            <a:ext cx="4778375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3563" y="1908175"/>
            <a:ext cx="461645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5800" y="3459163"/>
            <a:ext cx="4675188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/>
          <a:srcRect l="-199" r="199" b="55655"/>
          <a:stretch/>
        </p:blipFill>
        <p:spPr bwMode="auto">
          <a:xfrm>
            <a:off x="0" y="6446838"/>
            <a:ext cx="9144000" cy="4111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pSp>
        <p:nvGrpSpPr>
          <p:cNvPr id="245763" name="Группа 1"/>
          <p:cNvGrpSpPr>
            <a:grpSpLocks/>
          </p:cNvGrpSpPr>
          <p:nvPr/>
        </p:nvGrpSpPr>
        <p:grpSpPr bwMode="auto">
          <a:xfrm>
            <a:off x="0" y="0"/>
            <a:ext cx="9144000" cy="617538"/>
            <a:chOff x="0" y="-27384"/>
            <a:chExt cx="9144000" cy="6480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45765" name="TextBox 7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3352552" cy="24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347864" y="2132856"/>
            <a:ext cx="5256584" cy="707886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Общие улучшения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3" name="Image" r:id="rId5" imgW="2428571" imgH="2457143" progId="Photoshop.Image.11">
                  <p:embed/>
                </p:oleObj>
              </mc:Choice>
              <mc:Fallback>
                <p:oleObj name="Image" r:id="rId5" imgW="2428571" imgH="2457143" progId="Photoshop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925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94563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1106160"/>
            <a:ext cx="85201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Режим </a:t>
            </a:r>
            <a:r>
              <a:rPr lang="ru-RU" sz="1400" dirty="0" smtClean="0"/>
              <a:t>«Связанные лица» </a:t>
            </a:r>
            <a:r>
              <a:rPr lang="ru-RU" sz="1400" dirty="0"/>
              <a:t>функционирует в </a:t>
            </a:r>
            <a:r>
              <a:rPr lang="ru-RU" sz="1400" dirty="0" smtClean="0"/>
              <a:t>АРМах «Приемное отделение», «Постовая сестра», «Выписной эпикриз». Цель </a:t>
            </a:r>
            <a:r>
              <a:rPr lang="ru-RU" sz="1400" dirty="0"/>
              <a:t>режима - привязка к пациенту родственников и других лиц в рамках определенной госпитализации.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6899"/>
            <a:ext cx="8300641" cy="481246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5536" y="548680"/>
            <a:ext cx="8424936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Связанные лица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2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94563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1326579"/>
            <a:ext cx="8520113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/>
              <a:t>Режим «Листы контроля» функционирует в АРМе «Стационар» и в АРМе </a:t>
            </a:r>
            <a:r>
              <a:rPr lang="ru-RU" sz="1400" dirty="0" smtClean="0"/>
              <a:t>«Постовая сестра».</a:t>
            </a:r>
            <a:endParaRPr lang="ru-RU" sz="1400" dirty="0"/>
          </a:p>
          <a:p>
            <a:pPr algn="just"/>
            <a:r>
              <a:rPr lang="ru-RU" sz="1400" dirty="0"/>
              <a:t>Режим «Листы контроля» дает возможность многократного добавления и заполнения пациенту выбранной формы (протокола) с одновременным отображением на экране нескольких заполненных форм, что позволяет наблюдать динамику изменения различных показателей в течение выбранного периода.</a:t>
            </a:r>
          </a:p>
          <a:p>
            <a:pPr algn="just"/>
            <a:r>
              <a:rPr lang="ru-RU" sz="1400" dirty="0"/>
              <a:t>Режим «Листы контроля» является усовершенствованным вариантом старого режима «Температурный лист», позволяет вести любое количество различных листов контроля, в т.ч. и температурный лист. Настройка выполняется в АРМе «Контент», в разделе «История», на вкладке «Листы контроля».</a:t>
            </a:r>
          </a:p>
        </p:txBody>
      </p:sp>
      <p:pic>
        <p:nvPicPr>
          <p:cNvPr id="19456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2100" y="3476203"/>
            <a:ext cx="6019800" cy="2905125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692696"/>
            <a:ext cx="8424936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Листы контроля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5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96610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96611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Сама форма создается в разделе Формы/Формы, в папке «Листы контроля». Поля формы могут иметь любой тип данных, доступный в карточке формы, например: число, текст, дата и т.д. При необходимости здесь же к форме можно привязать печатную форму.</a:t>
            </a:r>
          </a:p>
        </p:txBody>
      </p:sp>
      <p:pic>
        <p:nvPicPr>
          <p:cNvPr id="196614" name="Picture 2" descr="03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844675"/>
            <a:ext cx="8089900" cy="4225925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240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198659" name="Группа 9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304800" y="765175"/>
            <a:ext cx="85201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/>
              <a:t>Все настроенные листы контроля отображаются на одноименной вкладке в окне «История болезни (СТАЦИОНАР)» - каждый лист на отдельной вкладке со своим названием. Дата и время добавления каждой формы проставляется автоматически.</a:t>
            </a:r>
          </a:p>
        </p:txBody>
      </p:sp>
      <p:pic>
        <p:nvPicPr>
          <p:cNvPr id="19866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1785938"/>
            <a:ext cx="6677025" cy="4667250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2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grpSp>
        <p:nvGrpSpPr>
          <p:cNvPr id="254979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4981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6900" y="1797784"/>
            <a:ext cx="794861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</a:rPr>
              <a:t>Динамические колонки – инструмент самостоятельной пользовательской настройки отображения в списках новых колонок, сверх стандартного набора. </a:t>
            </a:r>
          </a:p>
          <a:p>
            <a:pPr algn="ctr"/>
            <a:endParaRPr lang="ru-RU" sz="2000" b="1" dirty="0" smtClean="0">
              <a:latin typeface="Calibri" pitchFamily="34" charset="0"/>
            </a:endParaRPr>
          </a:p>
          <a:p>
            <a:pPr algn="ctr"/>
            <a:r>
              <a:rPr lang="ru-RU" sz="2000" b="1" dirty="0" smtClean="0">
                <a:latin typeface="Calibri" pitchFamily="34" charset="0"/>
              </a:rPr>
              <a:t>Динамические колонки в Картотеке пациентов</a:t>
            </a: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5034"/>
            <a:ext cx="8856984" cy="221424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95536" y="692696"/>
            <a:ext cx="8424936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Динамические колонки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09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1438" y="952500"/>
            <a:ext cx="9037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latin typeface="+mn-lt"/>
              </a:rPr>
              <a:t>Добавлен режим копирования скидок </a:t>
            </a:r>
            <a:r>
              <a:rPr lang="ru-RU" sz="1800" dirty="0">
                <a:latin typeface="+mn-lt"/>
              </a:rPr>
              <a:t>на другой </a:t>
            </a:r>
            <a:r>
              <a:rPr lang="ru-RU" sz="1800" dirty="0" smtClean="0">
                <a:latin typeface="+mn-lt"/>
              </a:rPr>
              <a:t>договор. Переработано </a:t>
            </a:r>
            <a:r>
              <a:rPr lang="ru-RU" sz="1800" dirty="0">
                <a:latin typeface="+mn-lt"/>
              </a:rPr>
              <a:t>окно копирования, появилась возможность множественного выбора договоров, просмотра только активных договоров, отображение значков </a:t>
            </a:r>
            <a:r>
              <a:rPr lang="ru-RU" sz="1800" dirty="0" smtClean="0">
                <a:latin typeface="+mn-lt"/>
              </a:rPr>
              <a:t>и статусов </a:t>
            </a:r>
            <a:r>
              <a:rPr lang="ru-RU" sz="1800" dirty="0">
                <a:latin typeface="+mn-lt"/>
              </a:rPr>
              <a:t>действии </a:t>
            </a:r>
            <a:r>
              <a:rPr lang="ru-RU" sz="1800" dirty="0" smtClean="0">
                <a:latin typeface="+mn-lt"/>
              </a:rPr>
              <a:t>договора.</a:t>
            </a:r>
            <a:endParaRPr lang="ru-RU" sz="1800" dirty="0">
              <a:latin typeface="+mn-lt"/>
            </a:endParaRPr>
          </a:p>
        </p:txBody>
      </p:sp>
      <p:grpSp>
        <p:nvGrpSpPr>
          <p:cNvPr id="108548" name="Группа 12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5" name="TextBox 14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4" y="2039820"/>
            <a:ext cx="8795344" cy="4256040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1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grpSp>
        <p:nvGrpSpPr>
          <p:cNvPr id="254979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4981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6900" y="1156682"/>
            <a:ext cx="79486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</a:rPr>
              <a:t>Динамические колонки в Ведомости врача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5" y="1899022"/>
            <a:ext cx="8808748" cy="29701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8527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grpSp>
        <p:nvGrpSpPr>
          <p:cNvPr id="254979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4981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6900" y="1012666"/>
            <a:ext cx="79486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</a:rPr>
              <a:t>Динамические колонки в Финансовом мониторе</a:t>
            </a: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1071"/>
            <a:ext cx="8481400" cy="362170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3306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grpSp>
        <p:nvGrpSpPr>
          <p:cNvPr id="254979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4981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504" y="1085835"/>
            <a:ext cx="8928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</a:rPr>
              <a:t>При оформлении выбытия из ПО регистрируется новый параметр – «Тип госпитализации». Варианты: Круглосуточный стационар, Дневной стационар, По уходу. Можно использовать если, например,  дневной стационар имеется на любом стационарном отделении.</a:t>
            </a: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43848"/>
            <a:ext cx="7487244" cy="4819532"/>
          </a:xfrm>
          <a:prstGeom prst="rect">
            <a:avLst/>
          </a:prstGeom>
          <a:noFill/>
          <a:ln w="9525">
            <a:solidFill>
              <a:srgbClr val="41596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536" y="608467"/>
            <a:ext cx="842493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DE0000"/>
                </a:solidFill>
                <a:latin typeface="+mn-lt"/>
                <a:cs typeface="+mn-cs"/>
              </a:rPr>
              <a:t>Тип госпитализации</a:t>
            </a:r>
            <a:endParaRPr lang="ru-RU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5531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grpSp>
        <p:nvGrpSpPr>
          <p:cNvPr id="254979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4981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504" y="1085835"/>
            <a:ext cx="89289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</a:rPr>
              <a:t>Режим приема пациента непосредственно на отделение стационара (минуя приемное отделение) доступен теперь в АРМах «Постовая сестра», «Врач стационара»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608467"/>
            <a:ext cx="842493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DE0000"/>
                </a:solidFill>
                <a:latin typeface="+mn-lt"/>
                <a:cs typeface="+mn-cs"/>
              </a:rPr>
              <a:t>Прием пациента на отделение стационара</a:t>
            </a:r>
            <a:endParaRPr lang="ru-RU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5"/>
            <a:ext cx="8640960" cy="499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017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l="-199" r="199" b="55655"/>
          <a:stretch/>
        </p:blipFill>
        <p:spPr bwMode="auto">
          <a:xfrm>
            <a:off x="0" y="6446838"/>
            <a:ext cx="9144000" cy="4111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pSp>
        <p:nvGrpSpPr>
          <p:cNvPr id="245763" name="Группа 1"/>
          <p:cNvGrpSpPr>
            <a:grpSpLocks/>
          </p:cNvGrpSpPr>
          <p:nvPr/>
        </p:nvGrpSpPr>
        <p:grpSpPr bwMode="auto">
          <a:xfrm>
            <a:off x="0" y="0"/>
            <a:ext cx="9144000" cy="617538"/>
            <a:chOff x="0" y="-27384"/>
            <a:chExt cx="9144000" cy="6480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45765" name="TextBox 7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3352552" cy="24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95536" y="908720"/>
            <a:ext cx="8424936" cy="707886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ЭЛН. Ключевые изменения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3528" y="2012647"/>
            <a:ext cx="86409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+mn-lt"/>
              </a:rPr>
              <a:t>1. Для работы с электронными листами нетрудоспособности реализована настройка средств ЭЦП на базе </a:t>
            </a:r>
            <a:r>
              <a:rPr lang="ru-RU" sz="2400" dirty="0">
                <a:latin typeface="+mn-lt"/>
              </a:rPr>
              <a:t>КриптоПро </a:t>
            </a:r>
            <a:r>
              <a:rPr lang="en-US" sz="2400" dirty="0" smtClean="0">
                <a:latin typeface="+mn-lt"/>
              </a:rPr>
              <a:t>CSP</a:t>
            </a:r>
            <a:r>
              <a:rPr lang="ru-RU" sz="2400" dirty="0" smtClean="0">
                <a:latin typeface="+mn-lt"/>
              </a:rPr>
              <a:t> версии 4 и старше (в дополнение к используемым ранее средствам </a:t>
            </a:r>
            <a:r>
              <a:rPr lang="ru-RU" sz="2400" dirty="0">
                <a:latin typeface="+mn-lt"/>
              </a:rPr>
              <a:t>ЭЦП на базе КриптоПро </a:t>
            </a:r>
            <a:r>
              <a:rPr lang="ru-RU" sz="2400" dirty="0" smtClean="0">
                <a:latin typeface="+mn-lt"/>
              </a:rPr>
              <a:t>JCP).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2578" y="4244895"/>
            <a:ext cx="84458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+mn-lt"/>
              </a:rPr>
              <a:t>2. Реализована (заранее) поддержка ЭЦП по ГОСТ 34.10-2012 (256 и 512 бит).  Будет использоваться после того, как ФСС откроет возможность работы по данному ГОСТу.</a:t>
            </a:r>
          </a:p>
        </p:txBody>
      </p:sp>
    </p:spTree>
    <p:extLst>
      <p:ext uri="{BB962C8B-B14F-4D97-AF65-F5344CB8AC3E}">
        <p14:creationId xmlns:p14="http://schemas.microsoft.com/office/powerpoint/2010/main" val="20605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grpSp>
        <p:nvGrpSpPr>
          <p:cNvPr id="254979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4981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3528" y="1268760"/>
            <a:ext cx="864096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+mn-lt"/>
              </a:rPr>
              <a:t>3. Реализована возможность хранения в неизменном виде данных, заполненных в ЭЛН и переданных в ФСС. Варианты применения:</a:t>
            </a:r>
            <a:endParaRPr lang="en-US" sz="2400" dirty="0" smtClean="0">
              <a:latin typeface="+mn-lt"/>
            </a:endParaRPr>
          </a:p>
          <a:p>
            <a:pPr algn="just"/>
            <a:endParaRPr lang="ru-RU" sz="2400" dirty="0" smtClean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Если у врача </a:t>
            </a:r>
            <a:r>
              <a:rPr lang="ru-RU" sz="2400" dirty="0">
                <a:latin typeface="+mn-lt"/>
              </a:rPr>
              <a:t>за время ведения </a:t>
            </a:r>
            <a:r>
              <a:rPr lang="ru-RU" sz="2400" dirty="0" smtClean="0">
                <a:latin typeface="+mn-lt"/>
              </a:rPr>
              <a:t>ЭЛН сменилась фамилия – новая фамилия отправляется в дополнение к старой. Ранее отправлялась только новая фамилия.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Если пациент приносит ЭЛН из другого ЛПУ (созданный в другой МИС), в котором после синхронизации с БД МИС «Ариадна» обнаруживаются расхождения в текстовых данных (опечатки или разные регистры в написании ФИО, кодах МКБ и пр.) – уточненные данные хранятся наряду с исходными.</a:t>
            </a:r>
          </a:p>
        </p:txBody>
      </p:sp>
    </p:spTree>
    <p:extLst>
      <p:ext uri="{BB962C8B-B14F-4D97-AF65-F5344CB8AC3E}">
        <p14:creationId xmlns:p14="http://schemas.microsoft.com/office/powerpoint/2010/main" val="22046850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/>
          <a:srcRect l="-199" r="199" b="55655"/>
          <a:stretch/>
        </p:blipFill>
        <p:spPr bwMode="auto">
          <a:xfrm>
            <a:off x="0" y="6446838"/>
            <a:ext cx="9144000" cy="4111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pSp>
        <p:nvGrpSpPr>
          <p:cNvPr id="245763" name="Группа 1"/>
          <p:cNvGrpSpPr>
            <a:grpSpLocks/>
          </p:cNvGrpSpPr>
          <p:nvPr/>
        </p:nvGrpSpPr>
        <p:grpSpPr bwMode="auto">
          <a:xfrm>
            <a:off x="0" y="0"/>
            <a:ext cx="9144000" cy="617538"/>
            <a:chOff x="0" y="-27384"/>
            <a:chExt cx="9144000" cy="6480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45765" name="TextBox 7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3352552" cy="24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347864" y="2132856"/>
            <a:ext cx="5256584" cy="1323439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Подключение оборудования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8" name="Image" r:id="rId5" imgW="2428571" imgH="2457143" progId="Photoshop.Image.11">
                  <p:embed/>
                </p:oleObj>
              </mc:Choice>
              <mc:Fallback>
                <p:oleObj name="Image" r:id="rId5" imgW="2428571" imgH="2457143" progId="Photoshop.Image.11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66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grpSp>
        <p:nvGrpSpPr>
          <p:cNvPr id="254979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4981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16013" y="1276766"/>
            <a:ext cx="530811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Паспорт пациента открывается на </a:t>
            </a:r>
            <a:r>
              <a:rPr lang="ru-RU" sz="2000" dirty="0"/>
              <a:t>странице с </a:t>
            </a:r>
            <a:r>
              <a:rPr lang="ru-RU" sz="2000" dirty="0" smtClean="0"/>
              <a:t>фотографией и кладется на сканер. Затем в открытой карте необходимо нажать кнопку «Сканировать».</a:t>
            </a:r>
          </a:p>
          <a:p>
            <a:endParaRPr lang="ru-RU" sz="20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424398" y="571674"/>
            <a:ext cx="842493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DE0000"/>
                </a:solidFill>
                <a:latin typeface="+mn-lt"/>
                <a:cs typeface="+mn-cs"/>
              </a:rPr>
              <a:t>Считывание </a:t>
            </a:r>
            <a:r>
              <a:rPr lang="ru-RU" b="1" dirty="0">
                <a:solidFill>
                  <a:srgbClr val="DE0000"/>
                </a:solidFill>
                <a:latin typeface="+mn-lt"/>
                <a:cs typeface="+mn-cs"/>
              </a:rPr>
              <a:t>паспорта на сканере Регула-7027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2" y="2780928"/>
            <a:ext cx="8297825" cy="367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297" y="1268760"/>
            <a:ext cx="29241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7130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grpSp>
        <p:nvGrpSpPr>
          <p:cNvPr id="254979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4981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16013" y="1189201"/>
            <a:ext cx="85484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В результате считывания в карту пациента вносятся распознанные личные данные: ФИО, дата рождения и паспортные данные.</a:t>
            </a:r>
          </a:p>
          <a:p>
            <a:endParaRPr lang="ru-RU" sz="20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424398" y="571674"/>
            <a:ext cx="842493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DE0000"/>
                </a:solidFill>
                <a:latin typeface="+mn-lt"/>
                <a:cs typeface="+mn-cs"/>
              </a:rPr>
              <a:t>Считывание </a:t>
            </a:r>
            <a:r>
              <a:rPr lang="ru-RU" b="1" dirty="0">
                <a:solidFill>
                  <a:srgbClr val="DE0000"/>
                </a:solidFill>
                <a:latin typeface="+mn-lt"/>
                <a:cs typeface="+mn-cs"/>
              </a:rPr>
              <a:t>паспорта на сканере Регула-7027</a:t>
            </a: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0" y="1881648"/>
            <a:ext cx="8180684" cy="47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1175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7"/>
          <p:cNvSpPr txBox="1">
            <a:spLocks noChangeArrowheads="1"/>
          </p:cNvSpPr>
          <p:nvPr/>
        </p:nvSpPr>
        <p:spPr bwMode="auto">
          <a:xfrm>
            <a:off x="3021013" y="261938"/>
            <a:ext cx="60880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FFFF"/>
                </a:solidFill>
                <a:latin typeface="Calibri" pitchFamily="34" charset="0"/>
              </a:rPr>
              <a:t>МЕДИЦИНСКИЕ ИНФОРМАЦИОННЫЕ СИСТЕМЫ</a:t>
            </a:r>
          </a:p>
        </p:txBody>
      </p:sp>
      <p:grpSp>
        <p:nvGrpSpPr>
          <p:cNvPr id="254979" name="Группа 3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54981" name="TextBox 36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44700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634" y="775383"/>
            <a:ext cx="9137366" cy="1015663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DE0000"/>
                </a:solidFill>
                <a:latin typeface="+mn-lt"/>
                <a:cs typeface="+mn-cs"/>
              </a:rPr>
              <a:t>Сканирование </a:t>
            </a:r>
            <a:r>
              <a:rPr lang="ru-RU" sz="3000" b="1" dirty="0">
                <a:solidFill>
                  <a:srgbClr val="DE0000"/>
                </a:solidFill>
                <a:latin typeface="+mn-lt"/>
                <a:cs typeface="+mn-cs"/>
              </a:rPr>
              <a:t>бумажного полиса ОМС на сканере </a:t>
            </a:r>
            <a:r>
              <a:rPr lang="ru-RU" sz="3000" b="1" dirty="0" smtClean="0">
                <a:solidFill>
                  <a:srgbClr val="DE0000"/>
                </a:solidFill>
                <a:latin typeface="+mn-lt"/>
                <a:cs typeface="+mn-cs"/>
              </a:rPr>
              <a:t>микрокиоска (авторегистрация пациента)</a:t>
            </a:r>
            <a:endParaRPr lang="ru-RU" sz="3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96" y="2608932"/>
            <a:ext cx="28956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65" y="2172926"/>
            <a:ext cx="32766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3779912" y="3429000"/>
            <a:ext cx="144016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5722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765175"/>
            <a:ext cx="896461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2000" dirty="0"/>
              <a:t>Поддержка </a:t>
            </a:r>
            <a:r>
              <a:rPr lang="ru-RU" sz="2000" dirty="0" smtClean="0"/>
              <a:t>ведения ставки </a:t>
            </a:r>
            <a:r>
              <a:rPr lang="ru-RU" sz="2000" dirty="0"/>
              <a:t>НДС для каждой услуги </a:t>
            </a:r>
            <a:r>
              <a:rPr lang="ru-RU" sz="2000" dirty="0" smtClean="0"/>
              <a:t>с</a:t>
            </a:r>
          </a:p>
          <a:p>
            <a:pPr algn="ctr"/>
            <a:r>
              <a:rPr lang="ru-RU" sz="2000" dirty="0" smtClean="0"/>
              <a:t>возможностью учета истории </a:t>
            </a:r>
            <a:r>
              <a:rPr lang="ru-RU" sz="2000" dirty="0"/>
              <a:t>изменений</a:t>
            </a:r>
          </a:p>
        </p:txBody>
      </p:sp>
      <p:grpSp>
        <p:nvGrpSpPr>
          <p:cNvPr id="240645" name="Группа 12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5" name="TextBox 14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24064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1595438"/>
            <a:ext cx="6264275" cy="47863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/>
          <a:srcRect l="-199" r="199" b="55655"/>
          <a:stretch/>
        </p:blipFill>
        <p:spPr bwMode="auto">
          <a:xfrm>
            <a:off x="0" y="6446838"/>
            <a:ext cx="9144000" cy="4111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pSp>
        <p:nvGrpSpPr>
          <p:cNvPr id="245763" name="Группа 1"/>
          <p:cNvGrpSpPr>
            <a:grpSpLocks/>
          </p:cNvGrpSpPr>
          <p:nvPr/>
        </p:nvGrpSpPr>
        <p:grpSpPr bwMode="auto">
          <a:xfrm>
            <a:off x="0" y="0"/>
            <a:ext cx="9144000" cy="617538"/>
            <a:chOff x="0" y="-27384"/>
            <a:chExt cx="9144000" cy="6480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45765" name="TextBox 7"/>
            <p:cNvSpPr txBox="1">
              <a:spLocks noChangeArrowheads="1"/>
            </p:cNvSpPr>
            <p:nvPr/>
          </p:nvSpPr>
          <p:spPr bwMode="auto">
            <a:xfrm>
              <a:off x="4673930" y="127375"/>
              <a:ext cx="3352552" cy="24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МЕДИЦИНСКИЕ ИНФОРМАЦИОННЫЕ СИСТЕМЫ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131840" y="2852936"/>
            <a:ext cx="5544616" cy="95410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+mn-lt"/>
                <a:cs typeface="+mn-cs"/>
              </a:rPr>
              <a:t>Перинатальный и неонатальный регистр </a:t>
            </a:r>
            <a:r>
              <a:rPr lang="ru-RU" sz="2800" b="1" dirty="0" smtClean="0">
                <a:latin typeface="+mn-lt"/>
                <a:cs typeface="+mn-cs"/>
              </a:rPr>
              <a:t>Архангельской </a:t>
            </a:r>
            <a:r>
              <a:rPr lang="ru-RU" sz="2800" b="1" dirty="0" smtClean="0">
                <a:latin typeface="+mn-lt"/>
                <a:cs typeface="+mn-cs"/>
              </a:rPr>
              <a:t>области</a:t>
            </a:r>
            <a:endParaRPr lang="ru-RU" sz="2800" b="1" dirty="0">
              <a:latin typeface="+mn-lt"/>
              <a:cs typeface="+mn-cs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62" name="Image" r:id="rId5" imgW="2428571" imgH="2457143" progId="Photoshop.Image.11">
                  <p:embed/>
                </p:oleObj>
              </mc:Choice>
              <mc:Fallback>
                <p:oleObj name="Image" r:id="rId5" imgW="2428571" imgH="2457143" progId="Photoshop.Image.11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691680" y="1484784"/>
            <a:ext cx="8316924" cy="1200329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DE0000"/>
                </a:solidFill>
                <a:latin typeface="+mn-lt"/>
                <a:cs typeface="+mn-cs"/>
              </a:rPr>
              <a:t>Платформа ведения </a:t>
            </a:r>
            <a:br>
              <a:rPr lang="ru-RU" sz="3600" b="1" dirty="0" smtClean="0">
                <a:solidFill>
                  <a:srgbClr val="DE0000"/>
                </a:solidFill>
                <a:latin typeface="+mn-lt"/>
                <a:cs typeface="+mn-cs"/>
              </a:rPr>
            </a:br>
            <a:r>
              <a:rPr lang="ru-RU" sz="3600" b="1" dirty="0" smtClean="0">
                <a:solidFill>
                  <a:srgbClr val="DE0000"/>
                </a:solidFill>
                <a:latin typeface="+mn-lt"/>
                <a:cs typeface="+mn-cs"/>
              </a:rPr>
              <a:t>регистров:</a:t>
            </a:r>
            <a:endParaRPr lang="ru-RU" sz="36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0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42488" y="3653060"/>
            <a:ext cx="19694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Автоматизированный контроль выполнения плана ведения беременности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7510" y="1311166"/>
            <a:ext cx="5622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+mn-lt"/>
              </a:rPr>
              <a:t>Функциональные особенности системы:</a:t>
            </a:r>
            <a:endParaRPr lang="ru-RU" sz="2400" b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95218" y="3550620"/>
            <a:ext cx="21056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Обеспечение обратной связи между кураторами и лечащими врачами, с установкой поручений и контролем исполнения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61" y="2673715"/>
            <a:ext cx="981502" cy="10338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522" y="2673716"/>
            <a:ext cx="1270714" cy="10480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554" y="2673716"/>
            <a:ext cx="1215138" cy="8769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4198" y="2642491"/>
            <a:ext cx="1077213" cy="93780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500574" y="3622061"/>
            <a:ext cx="17470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Единое хранилище по беременным женщинам и новорожденным из МО разного уровня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79512" y="3655330"/>
            <a:ext cx="1700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Формирование плана ведения беременности и группы риска</a:t>
            </a:r>
          </a:p>
        </p:txBody>
      </p:sp>
    </p:spTree>
    <p:extLst>
      <p:ext uri="{BB962C8B-B14F-4D97-AF65-F5344CB8AC3E}">
        <p14:creationId xmlns:p14="http://schemas.microsoft.com/office/powerpoint/2010/main" val="14670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7" grpId="0"/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11847" y="875727"/>
            <a:ext cx="2399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Архитектура проекта:</a:t>
            </a:r>
            <a:endParaRPr lang="ru-RU" sz="1600" b="1" dirty="0"/>
          </a:p>
        </p:txBody>
      </p:sp>
      <p:grpSp>
        <p:nvGrpSpPr>
          <p:cNvPr id="49" name="Группа 48"/>
          <p:cNvGrpSpPr/>
          <p:nvPr/>
        </p:nvGrpSpPr>
        <p:grpSpPr>
          <a:xfrm>
            <a:off x="1578046" y="2078110"/>
            <a:ext cx="2438681" cy="3784134"/>
            <a:chOff x="1578046" y="2078110"/>
            <a:chExt cx="2438681" cy="3784134"/>
          </a:xfrm>
        </p:grpSpPr>
        <p:graphicFrame>
          <p:nvGraphicFramePr>
            <p:cNvPr id="26" name="Объект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8530014"/>
                </p:ext>
              </p:extLst>
            </p:nvPr>
          </p:nvGraphicFramePr>
          <p:xfrm>
            <a:off x="2316974" y="4190177"/>
            <a:ext cx="947532" cy="947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012" name="Image" r:id="rId5" imgW="4291920" imgH="4291920" progId="Photoshop.Image.11">
                    <p:embed/>
                  </p:oleObj>
                </mc:Choice>
                <mc:Fallback>
                  <p:oleObj name="Image" r:id="rId5" imgW="4291920" imgH="4291920" progId="Photoshop.Image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316974" y="4190177"/>
                          <a:ext cx="947532" cy="947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0268" y="2078110"/>
              <a:ext cx="934238" cy="94800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54546" y="3076963"/>
              <a:ext cx="22047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/>
                <a:t>Модуль интеграции</a:t>
              </a:r>
            </a:p>
            <a:p>
              <a:pPr algn="ctr"/>
              <a:r>
                <a:rPr lang="ru-RU" sz="1600" b="1" dirty="0" smtClean="0"/>
                <a:t>с МИС</a:t>
              </a:r>
              <a:endParaRPr lang="ru-RU" sz="16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78046" y="5277469"/>
              <a:ext cx="24386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WEB-</a:t>
              </a:r>
              <a:r>
                <a:rPr lang="ru-RU" sz="1600" b="1" dirty="0" smtClean="0"/>
                <a:t>приложение</a:t>
              </a:r>
            </a:p>
            <a:p>
              <a:pPr algn="ctr"/>
              <a:r>
                <a:rPr lang="ru-RU" sz="1600" b="1" dirty="0" smtClean="0"/>
                <a:t>для любых устройств</a:t>
              </a:r>
              <a:endParaRPr lang="ru-RU" sz="1600" b="1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661235" y="1637607"/>
            <a:ext cx="1740990" cy="1647234"/>
            <a:chOff x="6661235" y="1637607"/>
            <a:chExt cx="1740990" cy="1647234"/>
          </a:xfrm>
        </p:grpSpPr>
        <p:pic>
          <p:nvPicPr>
            <p:cNvPr id="31" name="Picture 2" descr="http://unix-admin.biz/img/sql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624" y="1637607"/>
              <a:ext cx="1046201" cy="1046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661235" y="2700066"/>
              <a:ext cx="17409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/>
                <a:t>База данных и </a:t>
              </a:r>
            </a:p>
            <a:p>
              <a:pPr algn="ctr"/>
              <a:r>
                <a:rPr lang="ru-RU" sz="1600" b="1" dirty="0" smtClean="0"/>
                <a:t>ядро системы</a:t>
              </a:r>
              <a:endParaRPr lang="ru-RU" sz="1600" b="1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6343822" y="4241962"/>
            <a:ext cx="2797690" cy="1897281"/>
            <a:chOff x="6343822" y="4241962"/>
            <a:chExt cx="2797690" cy="1897281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358" y="4241962"/>
              <a:ext cx="1219200" cy="121920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079" y="4437457"/>
              <a:ext cx="1219200" cy="121920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343822" y="5800689"/>
              <a:ext cx="2797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/>
                <a:t>Рабочие места кураторов</a:t>
              </a:r>
              <a:endParaRPr lang="ru-RU" sz="1600" b="1" dirty="0"/>
            </a:p>
          </p:txBody>
        </p:sp>
      </p:grpSp>
      <p:sp>
        <p:nvSpPr>
          <p:cNvPr id="38" name="Двойная стрелка влево/вправо 37"/>
          <p:cNvSpPr/>
          <p:nvPr/>
        </p:nvSpPr>
        <p:spPr>
          <a:xfrm rot="1707669">
            <a:off x="3308804" y="3044315"/>
            <a:ext cx="963051" cy="93537"/>
          </a:xfrm>
          <a:prstGeom prst="leftRightArrow">
            <a:avLst>
              <a:gd name="adj1" fmla="val 50000"/>
              <a:gd name="adj2" fmla="val 1665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39" name="Двойная стрелка влево/вправо 38"/>
          <p:cNvSpPr/>
          <p:nvPr/>
        </p:nvSpPr>
        <p:spPr>
          <a:xfrm rot="19705348">
            <a:off x="3263293" y="4298074"/>
            <a:ext cx="963051" cy="93537"/>
          </a:xfrm>
          <a:prstGeom prst="leftRightArrow">
            <a:avLst>
              <a:gd name="adj1" fmla="val 50000"/>
              <a:gd name="adj2" fmla="val 1665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3665758" y="3221102"/>
            <a:ext cx="2847767" cy="1600401"/>
            <a:chOff x="3665758" y="3221102"/>
            <a:chExt cx="2847767" cy="1600401"/>
          </a:xfrm>
        </p:grpSpPr>
        <p:graphicFrame>
          <p:nvGraphicFramePr>
            <p:cNvPr id="28" name="Объект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7215796"/>
                </p:ext>
              </p:extLst>
            </p:nvPr>
          </p:nvGraphicFramePr>
          <p:xfrm>
            <a:off x="4225131" y="3221102"/>
            <a:ext cx="1684046" cy="1204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013" name="Image" r:id="rId10" imgW="6057000" imgH="4330080" progId="Photoshop.Image.11">
                    <p:embed/>
                  </p:oleObj>
                </mc:Choice>
                <mc:Fallback>
                  <p:oleObj name="Image" r:id="rId10" imgW="6057000" imgH="4330080" progId="Photoshop.Image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225131" y="3221102"/>
                          <a:ext cx="1684046" cy="12042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TextBox 39"/>
            <p:cNvSpPr txBox="1"/>
            <p:nvPr/>
          </p:nvSpPr>
          <p:spPr>
            <a:xfrm>
              <a:off x="3665758" y="4482949"/>
              <a:ext cx="2847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/>
                <a:t>Защищенный канал связи</a:t>
              </a:r>
              <a:endParaRPr lang="ru-RU" sz="1600" b="1" dirty="0"/>
            </a:p>
          </p:txBody>
        </p:sp>
      </p:grpSp>
      <p:sp>
        <p:nvSpPr>
          <p:cNvPr id="41" name="Двойная стрелка влево/вправо 40"/>
          <p:cNvSpPr/>
          <p:nvPr/>
        </p:nvSpPr>
        <p:spPr>
          <a:xfrm rot="8561406">
            <a:off x="5635523" y="2843097"/>
            <a:ext cx="1338910" cy="125664"/>
          </a:xfrm>
          <a:prstGeom prst="leftRightArrow">
            <a:avLst>
              <a:gd name="adj1" fmla="val 50000"/>
              <a:gd name="adj2" fmla="val 1665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42" name="Двойная стрелка влево/вправо 41"/>
          <p:cNvSpPr/>
          <p:nvPr/>
        </p:nvSpPr>
        <p:spPr>
          <a:xfrm rot="16200000">
            <a:off x="7073344" y="3637796"/>
            <a:ext cx="957111" cy="95951"/>
          </a:xfrm>
          <a:prstGeom prst="leftRightArrow">
            <a:avLst>
              <a:gd name="adj1" fmla="val 50000"/>
              <a:gd name="adj2" fmla="val 1665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44" name="Двойная стрелка влево/вправо 43"/>
          <p:cNvSpPr/>
          <p:nvPr/>
        </p:nvSpPr>
        <p:spPr>
          <a:xfrm rot="1707669">
            <a:off x="1364339" y="4430432"/>
            <a:ext cx="963051" cy="93537"/>
          </a:xfrm>
          <a:prstGeom prst="leftRightArrow">
            <a:avLst>
              <a:gd name="adj1" fmla="val 50000"/>
              <a:gd name="adj2" fmla="val 1665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46" name="Двойная стрелка влево/вправо 45"/>
          <p:cNvSpPr/>
          <p:nvPr/>
        </p:nvSpPr>
        <p:spPr>
          <a:xfrm rot="19705348">
            <a:off x="1330708" y="3029202"/>
            <a:ext cx="963051" cy="93537"/>
          </a:xfrm>
          <a:prstGeom prst="leftRightArrow">
            <a:avLst>
              <a:gd name="adj1" fmla="val 50000"/>
              <a:gd name="adj2" fmla="val 1665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grpSp>
        <p:nvGrpSpPr>
          <p:cNvPr id="48" name="Группа 47"/>
          <p:cNvGrpSpPr/>
          <p:nvPr/>
        </p:nvGrpSpPr>
        <p:grpSpPr>
          <a:xfrm>
            <a:off x="27458" y="1225196"/>
            <a:ext cx="1370021" cy="5020329"/>
            <a:chOff x="27458" y="1225196"/>
            <a:chExt cx="1370021" cy="5020329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60" y="3328948"/>
              <a:ext cx="784448" cy="78444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7629" y="2632811"/>
              <a:ext cx="10556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Амб. МО</a:t>
              </a:r>
              <a:endParaRPr lang="ru-RU" sz="16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6706" y="4052719"/>
              <a:ext cx="11208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Стац. МО</a:t>
              </a:r>
              <a:endParaRPr lang="ru-RU" sz="1600" b="1" dirty="0"/>
            </a:p>
          </p:txBody>
        </p:sp>
        <p:pic>
          <p:nvPicPr>
            <p:cNvPr id="22" name="Picture 2" descr="http://icons.iconarchive.com/icons/aha-soft/standard-city/256/school-icon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4" y="1871222"/>
              <a:ext cx="799408" cy="799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0" y="4952711"/>
              <a:ext cx="721336" cy="72133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05498" y="5674047"/>
              <a:ext cx="646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ФАП</a:t>
              </a:r>
              <a:endParaRPr lang="ru-RU" sz="1600" b="1" dirty="0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0385" y="1637607"/>
              <a:ext cx="1337094" cy="46079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7458" y="1225196"/>
              <a:ext cx="13641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Уровень МО</a:t>
              </a:r>
              <a:endParaRPr lang="ru-RU" sz="1600" dirty="0"/>
            </a:p>
          </p:txBody>
        </p:sp>
      </p:grpSp>
      <p:sp>
        <p:nvSpPr>
          <p:cNvPr id="54" name="Двойная стрелка влево/вправо 53"/>
          <p:cNvSpPr/>
          <p:nvPr/>
        </p:nvSpPr>
        <p:spPr>
          <a:xfrm rot="690616">
            <a:off x="3629415" y="5120690"/>
            <a:ext cx="3024555" cy="154476"/>
          </a:xfrm>
          <a:prstGeom prst="leftRightArrow">
            <a:avLst>
              <a:gd name="adj1" fmla="val 50000"/>
              <a:gd name="adj2" fmla="val 16658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55" name="TextBox 54"/>
          <p:cNvSpPr txBox="1"/>
          <p:nvPr/>
        </p:nvSpPr>
        <p:spPr>
          <a:xfrm rot="690683">
            <a:off x="3175702" y="5255209"/>
            <a:ext cx="4107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Обратная связь Куратор – Лечащий врач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4062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5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46" grpId="0" animBg="1"/>
      <p:bldP spid="46" grpId="1" animBg="1"/>
      <p:bldP spid="54" grpId="0" animBg="1"/>
      <p:bldP spid="54" grpId="1" animBg="1"/>
      <p:bldP spid="5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17656" y="909001"/>
            <a:ext cx="3590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Технические параметры проекта:</a:t>
            </a:r>
            <a:endParaRPr lang="ru-RU" sz="1600" b="1" dirty="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82309"/>
            <a:ext cx="3056102" cy="1954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5086" y="1781220"/>
            <a:ext cx="575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Кроссплатформенная система с поддержкой</a:t>
            </a:r>
            <a:br>
              <a:rPr lang="ru-RU" sz="1600" dirty="0" smtClean="0"/>
            </a:br>
            <a:r>
              <a:rPr lang="ru-RU" sz="1600" dirty="0" smtClean="0"/>
              <a:t>наиболее распространённых ОС (</a:t>
            </a:r>
            <a:r>
              <a:rPr lang="en-US" sz="1600" dirty="0" smtClean="0"/>
              <a:t>Windows, Linux, MacOS)</a:t>
            </a:r>
            <a:endParaRPr lang="ru-RU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3135086" y="3369066"/>
            <a:ext cx="5296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Поддержка систем дистанционного информирования</a:t>
            </a:r>
          </a:p>
          <a:p>
            <a:r>
              <a:rPr lang="ru-RU" sz="1600" dirty="0" smtClean="0"/>
              <a:t>(отправка уведомлений на </a:t>
            </a:r>
            <a:r>
              <a:rPr lang="en-US" sz="1600" dirty="0" smtClean="0"/>
              <a:t>e-mail, </a:t>
            </a:r>
            <a:r>
              <a:rPr lang="ru-RU" sz="1600" dirty="0" smtClean="0"/>
              <a:t>СМС)</a:t>
            </a:r>
            <a:endParaRPr lang="ru-RU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3135086" y="4077072"/>
            <a:ext cx="5860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Наличие интеграционного модуля для МИС,</a:t>
            </a:r>
            <a:br>
              <a:rPr lang="ru-RU" sz="1600" dirty="0" smtClean="0"/>
            </a:br>
            <a:r>
              <a:rPr lang="ru-RU" sz="1600" dirty="0" smtClean="0"/>
              <a:t>обеспечивающего преемственность данных </a:t>
            </a:r>
            <a:br>
              <a:rPr lang="ru-RU" sz="1600" dirty="0" smtClean="0"/>
            </a:br>
            <a:r>
              <a:rPr lang="ru-RU" sz="1600" dirty="0" smtClean="0"/>
              <a:t>(однократный ввод данных – многократное использование)</a:t>
            </a:r>
            <a:endParaRPr lang="ru-RU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3135085" y="2575143"/>
            <a:ext cx="5640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WEB-</a:t>
            </a:r>
            <a:r>
              <a:rPr lang="ru-RU" sz="1600" dirty="0" smtClean="0"/>
              <a:t>приложение, адаптированное в т.ч. для мобильных</a:t>
            </a:r>
            <a:br>
              <a:rPr lang="ru-RU" sz="1600" dirty="0" smtClean="0"/>
            </a:br>
            <a:r>
              <a:rPr lang="ru-RU" sz="1600" dirty="0" smtClean="0"/>
              <a:t>платформ и управлением через тач-ввод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626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53" grpId="0"/>
      <p:bldP spid="55" grpId="0"/>
      <p:bldP spid="5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59576" y="775447"/>
            <a:ext cx="3700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Ведение справочной информации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6993" y="1391871"/>
            <a:ext cx="8393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Настройка плана мероприятий по ведению беременных в соответствии с Приказом Министерства </a:t>
            </a:r>
            <a:r>
              <a:rPr lang="ru-RU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здравоохранения Российской Федерации от 01.11.2012 г. №572н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10" y="2106697"/>
            <a:ext cx="6183757" cy="3846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082" y="2449128"/>
            <a:ext cx="6185479" cy="377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59576" y="775447"/>
            <a:ext cx="3700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Ведение справочной информации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248" y="1169430"/>
            <a:ext cx="8393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highlight>
                  <a:srgbClr val="FFFFFF"/>
                </a:highlight>
                <a:ea typeface="Times New Roman" panose="02020603050405020304" pitchFamily="18" charset="0"/>
              </a:rPr>
              <a:t>Конструктор для проектирования и создания формализованных протоколов для ввода в перинатальный и неонатальный регистры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89" y="1787081"/>
            <a:ext cx="7570682" cy="46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59576" y="775447"/>
            <a:ext cx="411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Вход в систему через </a:t>
            </a:r>
            <a:r>
              <a:rPr lang="en-US" sz="1600" b="1" dirty="0" smtClean="0"/>
              <a:t>WEB-</a:t>
            </a:r>
            <a:r>
              <a:rPr lang="ru-RU" sz="1600" b="1" dirty="0" smtClean="0"/>
              <a:t>интерфейс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248" y="1169430"/>
            <a:ext cx="8393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highlight>
                  <a:srgbClr val="FFFFFF"/>
                </a:highlight>
                <a:ea typeface="Times New Roman" panose="02020603050405020304" pitchFamily="18" charset="0"/>
              </a:rPr>
              <a:t>Каждый пользователь имеет свою учетную запись в системе, «привязку» к</a:t>
            </a:r>
            <a:br>
              <a:rPr lang="ru-RU" sz="1600" dirty="0" smtClean="0">
                <a:highlight>
                  <a:srgbClr val="FFFFFF"/>
                </a:highlight>
                <a:ea typeface="Times New Roman" panose="02020603050405020304" pitchFamily="18" charset="0"/>
              </a:rPr>
            </a:br>
            <a:r>
              <a:rPr lang="ru-RU" sz="1600" dirty="0" smtClean="0">
                <a:highlight>
                  <a:srgbClr val="FFFFFF"/>
                </a:highlight>
                <a:ea typeface="Times New Roman" panose="02020603050405020304" pitchFamily="18" charset="0"/>
              </a:rPr>
              <a:t>медицинской организации(-ям) и набор прав (уровни доступа)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1278" r="1634"/>
          <a:stretch/>
        </p:blipFill>
        <p:spPr>
          <a:xfrm>
            <a:off x="781588" y="2078966"/>
            <a:ext cx="7663672" cy="40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75143" y="806995"/>
            <a:ext cx="438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Работа со списком пациентов в регистре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248" y="1169430"/>
            <a:ext cx="8393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highlight>
                  <a:srgbClr val="FFFFFF"/>
                </a:highlight>
                <a:ea typeface="Times New Roman" panose="02020603050405020304" pitchFamily="18" charset="0"/>
              </a:rPr>
              <a:t>Система отображает на экране список пациентов, которые состоят в регистре, </a:t>
            </a:r>
            <a:br>
              <a:rPr lang="ru-RU" sz="1600" dirty="0" smtClean="0">
                <a:highlight>
                  <a:srgbClr val="FFFFFF"/>
                </a:highlight>
                <a:ea typeface="Times New Roman" panose="02020603050405020304" pitchFamily="18" charset="0"/>
              </a:rPr>
            </a:br>
            <a:r>
              <a:rPr lang="ru-RU" sz="1600" dirty="0" smtClean="0">
                <a:highlight>
                  <a:srgbClr val="FFFFFF"/>
                </a:highlight>
                <a:ea typeface="Times New Roman" panose="02020603050405020304" pitchFamily="18" charset="0"/>
              </a:rPr>
              <a:t>подсвечивает записи цветными индикаторами, обращая внимание врачей и кураторов на наличие важных статусов или отметок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81" y="2092760"/>
            <a:ext cx="7971033" cy="41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27" y="1945639"/>
            <a:ext cx="7971033" cy="413165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039155" y="3692106"/>
            <a:ext cx="1345719" cy="93165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5344009" y="2956426"/>
            <a:ext cx="3390291" cy="601652"/>
          </a:xfrm>
          <a:prstGeom prst="wedgeRoundRectCallout">
            <a:avLst>
              <a:gd name="adj1" fmla="val 19428"/>
              <a:gd name="adj2" fmla="val 6967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Элементы управления регистром (ведение данных, снятие с учета и т.д.)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75143" y="806995"/>
            <a:ext cx="5593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со списком пациентов в регистре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246" y="1191651"/>
            <a:ext cx="8393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highlight>
                  <a:srgbClr val="FFFFFF"/>
                </a:highlight>
                <a:ea typeface="Times New Roman" panose="02020603050405020304" pitchFamily="18" charset="0"/>
              </a:rPr>
              <a:t>Элементы управления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983669" y="1821567"/>
            <a:ext cx="1582947" cy="1051029"/>
            <a:chOff x="983669" y="1821567"/>
            <a:chExt cx="1582947" cy="1051029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1595887" y="2536166"/>
              <a:ext cx="396815" cy="33643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Скругленная прямоугольная выноска 3"/>
            <p:cNvSpPr/>
            <p:nvPr/>
          </p:nvSpPr>
          <p:spPr>
            <a:xfrm>
              <a:off x="983669" y="1821567"/>
              <a:ext cx="1582947" cy="601652"/>
            </a:xfrm>
            <a:prstGeom prst="wedgeRoundRectCallout">
              <a:avLst>
                <a:gd name="adj1" fmla="val 6960"/>
                <a:gd name="adj2" fmla="val 66802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</a:rPr>
                <a:t>Добавление нового пациента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110596" y="1799260"/>
            <a:ext cx="6274279" cy="1073336"/>
            <a:chOff x="2110596" y="1799260"/>
            <a:chExt cx="6274279" cy="1073336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110596" y="2536166"/>
              <a:ext cx="6274279" cy="33643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Скругленная прямоугольная выноска 13"/>
            <p:cNvSpPr/>
            <p:nvPr/>
          </p:nvSpPr>
          <p:spPr>
            <a:xfrm>
              <a:off x="3950898" y="1799260"/>
              <a:ext cx="2537861" cy="601652"/>
            </a:xfrm>
            <a:prstGeom prst="wedgeRoundRectCallout">
              <a:avLst>
                <a:gd name="adj1" fmla="val 6960"/>
                <a:gd name="adj2" fmla="val 66802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</a:rPr>
                <a:t>Панель фильтров для удобства работы со списком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406787" y="4669309"/>
            <a:ext cx="18473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850" dirty="0">
              <a:solidFill>
                <a:srgbClr val="4A4D4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09" y="4735771"/>
            <a:ext cx="680437" cy="439178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3596014" y="4017634"/>
            <a:ext cx="3443141" cy="1236753"/>
            <a:chOff x="-928552" y="1934513"/>
            <a:chExt cx="3443141" cy="1236753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595887" y="2536165"/>
              <a:ext cx="918702" cy="635101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Скругленная прямоугольная выноска 21"/>
            <p:cNvSpPr/>
            <p:nvPr/>
          </p:nvSpPr>
          <p:spPr>
            <a:xfrm>
              <a:off x="-928552" y="1934513"/>
              <a:ext cx="2417252" cy="601652"/>
            </a:xfrm>
            <a:prstGeom prst="wedgeRoundRectCallout">
              <a:avLst>
                <a:gd name="adj1" fmla="val 50716"/>
                <a:gd name="adj2" fmla="val 79278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</a:rPr>
                <a:t>Отображение отметок куратора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1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43111" y="675337"/>
            <a:ext cx="3459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Добавление пациента в регистр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246" y="1191651"/>
            <a:ext cx="8393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highlight>
                  <a:srgbClr val="FFFFFF"/>
                </a:highlight>
              </a:rPr>
              <a:t>Ввод персональных данных в унифицированную форму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92" y="1615632"/>
            <a:ext cx="8441413" cy="43441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24" y="1846714"/>
            <a:ext cx="7946547" cy="41130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16" y="2073247"/>
            <a:ext cx="7923032" cy="41175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5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71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1042988" y="1778000"/>
          <a:ext cx="18732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47" name="Image" r:id="rId6" imgW="2428571" imgH="2457143" progId="">
                  <p:embed/>
                </p:oleObj>
              </mc:Choice>
              <mc:Fallback>
                <p:oleObj name="Image" r:id="rId6" imgW="2428571" imgH="2457143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8000"/>
                        <a:ext cx="1873250" cy="189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275856" y="2348880"/>
            <a:ext cx="5311873" cy="707886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DE0000"/>
                </a:solidFill>
                <a:latin typeface="+mn-lt"/>
                <a:cs typeface="+mn-cs"/>
              </a:rPr>
              <a:t>АРМ «Регистратура»</a:t>
            </a:r>
            <a:endParaRPr lang="ru-RU" sz="4000" b="1" dirty="0">
              <a:solidFill>
                <a:srgbClr val="DE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39291" y="775447"/>
            <a:ext cx="3447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Ведение протоколов в регистре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246" y="1191651"/>
            <a:ext cx="8393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highlight>
                  <a:srgbClr val="FFFFFF"/>
                </a:highlight>
              </a:rPr>
              <a:t>Перечень заполненных протоколов и элементы управления ими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46" y="1728211"/>
            <a:ext cx="8393502" cy="430562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828393" y="1580553"/>
            <a:ext cx="1673267" cy="1051029"/>
            <a:chOff x="983669" y="1821567"/>
            <a:chExt cx="1673267" cy="1051029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595887" y="2536166"/>
              <a:ext cx="396815" cy="33643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6" name="Скругленная прямоугольная выноска 15"/>
            <p:cNvSpPr/>
            <p:nvPr/>
          </p:nvSpPr>
          <p:spPr>
            <a:xfrm>
              <a:off x="983669" y="1821567"/>
              <a:ext cx="1673267" cy="601652"/>
            </a:xfrm>
            <a:prstGeom prst="wedgeRoundRectCallout">
              <a:avLst>
                <a:gd name="adj1" fmla="val 6960"/>
                <a:gd name="adj2" fmla="val 66802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/>
                  </a:solidFill>
                </a:rPr>
                <a:t>Добавление нового протокола</a:t>
              </a:r>
              <a:endParaRPr lang="ru-RU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39291" y="775447"/>
            <a:ext cx="3447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Ведение протоколов в регистре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246" y="1191651"/>
            <a:ext cx="8393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highlight>
                  <a:srgbClr val="FFFFFF"/>
                </a:highlight>
              </a:rPr>
              <a:t>Перечень заполненных протоколов и элементы управления ими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46" y="1728211"/>
            <a:ext cx="8393502" cy="4305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140" y="2512593"/>
            <a:ext cx="5302509" cy="34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39291" y="775447"/>
            <a:ext cx="4428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Ведение протоколов в регистре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246" y="1191651"/>
            <a:ext cx="8393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highlight>
                  <a:srgbClr val="FFFFFF"/>
                </a:highlight>
              </a:rPr>
              <a:t>Просмотр и редактирование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84" y="1790823"/>
            <a:ext cx="8269117" cy="4355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4" y="1792722"/>
            <a:ext cx="8422023" cy="4355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737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94916" y="775447"/>
            <a:ext cx="6554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Автоматическое формирование плана лечения</a:t>
            </a:r>
            <a:br>
              <a:rPr lang="ru-RU" sz="2400" b="1" dirty="0" smtClean="0"/>
            </a:br>
            <a:r>
              <a:rPr lang="ru-RU" sz="2400" b="1" dirty="0" smtClean="0"/>
              <a:t>и расчет Оценки риска Радзинского В.Е.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79" y="1606444"/>
            <a:ext cx="8784439" cy="4535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742" y="3047336"/>
            <a:ext cx="6916476" cy="309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60093" y="775447"/>
            <a:ext cx="602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Заведение протокола свершившихся родов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53" y="1502410"/>
            <a:ext cx="8482694" cy="44751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27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36272" y="775447"/>
            <a:ext cx="4671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Заведение протокола свершившихся родов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34" y="1992543"/>
            <a:ext cx="8389591" cy="43428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6791" y="1248705"/>
            <a:ext cx="7913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Автоматическая регистрация нового пациента в качестве ребенка с привязкой к </a:t>
            </a:r>
            <a:br>
              <a:rPr lang="ru-RU" sz="1600" dirty="0" smtClean="0"/>
            </a:br>
            <a:r>
              <a:rPr lang="ru-RU" sz="1600" dirty="0" smtClean="0"/>
              <a:t>электронной мед.карте матери и постановкой в Неонатальный регистр</a:t>
            </a:r>
            <a:endParaRPr lang="ru-RU" sz="16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5693691" y="4172583"/>
            <a:ext cx="1802664" cy="2016637"/>
            <a:chOff x="983669" y="1821567"/>
            <a:chExt cx="1802664" cy="2016637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604513" y="2579296"/>
              <a:ext cx="905774" cy="1258908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6" name="Скругленная прямоугольная выноска 15"/>
            <p:cNvSpPr/>
            <p:nvPr/>
          </p:nvSpPr>
          <p:spPr>
            <a:xfrm>
              <a:off x="983669" y="1821567"/>
              <a:ext cx="1802664" cy="601652"/>
            </a:xfrm>
            <a:prstGeom prst="wedgeRoundRectCallout">
              <a:avLst>
                <a:gd name="adj1" fmla="val 6960"/>
                <a:gd name="adj2" fmla="val 66802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</a:rPr>
                <a:t>Быстрый переход между регистрами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5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929503" y="775447"/>
            <a:ext cx="5285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Добавление протоколов в Неонатальный регистр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2" y="1762268"/>
            <a:ext cx="8789743" cy="44933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6037" y="1315024"/>
            <a:ext cx="841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Регистрация нового протокола и ввод данных осуществляются идентичным способом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547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05801" y="775447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Статистика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5509" y="1248705"/>
            <a:ext cx="894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Представление списка пациентов в виде круговой диаграммы, с возможностью фильтрации по степени риска и быстрым переходом в карту пациента в регистре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24234"/>
          <a:stretch/>
        </p:blipFill>
        <p:spPr>
          <a:xfrm>
            <a:off x="355671" y="2179360"/>
            <a:ext cx="8370278" cy="40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0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12967" y="775447"/>
            <a:ext cx="711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Рабочее место куратора. Работа со списками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5509" y="1248705"/>
            <a:ext cx="894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Доступ к различным регистрам и просмотр пациентов, состоящих на учете в них.</a:t>
            </a:r>
            <a:br>
              <a:rPr lang="ru-RU" sz="1600" dirty="0" smtClean="0"/>
            </a:br>
            <a:r>
              <a:rPr lang="ru-RU" sz="1600" dirty="0" smtClean="0"/>
              <a:t>Привычные инструменты фильтрации по статусу, датам и сортировка по любым полям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27" y="1865129"/>
            <a:ext cx="7506433" cy="45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0932" y="775447"/>
            <a:ext cx="7982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Рабочее место куратора. Просмотр событий и протоколов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23" y="1237112"/>
            <a:ext cx="8396014" cy="512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7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9" name="Группа 8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38250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71438" y="836712"/>
            <a:ext cx="89646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графическое расписание добавлено отображение панели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 назначениями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пациента - кнопка «Назначения (F7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)». 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Панель отображается при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щелчке мышью на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номерок, выданный пациенту. </a:t>
            </a:r>
            <a:endParaRPr lang="ru-RU" sz="18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3825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1382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520193"/>
              </p:ext>
            </p:extLst>
          </p:nvPr>
        </p:nvGraphicFramePr>
        <p:xfrm>
          <a:off x="2260476" y="1916113"/>
          <a:ext cx="6704012" cy="444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25" name="Точечный рисунок" r:id="rId6" imgW="13771429" imgH="9123810" progId="PBrush">
                  <p:embed/>
                </p:oleObj>
              </mc:Choice>
              <mc:Fallback>
                <p:oleObj name="Точечный рисунок" r:id="rId6" imgW="13771429" imgH="9123810" progId="PBrush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476" y="1916113"/>
                        <a:ext cx="6704012" cy="444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1438" y="1957388"/>
            <a:ext cx="21971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Теперь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оператору не требуется возврат из расписания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картотеку, чтобы работать с назначениями пациента.</a:t>
            </a:r>
          </a:p>
          <a:p>
            <a:pPr>
              <a:defRPr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Актуально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всех тех,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кто работает в основном с графическим расписанием.</a:t>
            </a:r>
            <a:endParaRPr lang="ru-RU" sz="18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0932" y="775447"/>
            <a:ext cx="7982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Рабочее место куратора. Просмотр событий и протоколов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23" y="1237112"/>
            <a:ext cx="8396014" cy="5121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84" y="1476239"/>
            <a:ext cx="8067495" cy="471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-36512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-27384"/>
            <a:ext cx="9144000" cy="648072"/>
            <a:chOff x="0" y="-27384"/>
            <a:chExt cx="9144000" cy="6480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73930" y="127375"/>
              <a:ext cx="4470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58137" y="775447"/>
            <a:ext cx="7627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Рабочее место куратора. Получение отчетов и выборок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37" y="1391871"/>
            <a:ext cx="7774965" cy="4746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366" y="2708476"/>
            <a:ext cx="5702420" cy="343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 advTm="2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7330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7331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7332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7333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7334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7335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7336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7337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7338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27339" name="Rectangle 2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27340" name="Группа 24"/>
          <p:cNvGrpSpPr>
            <a:grpSpLocks/>
          </p:cNvGrpSpPr>
          <p:nvPr/>
        </p:nvGrpSpPr>
        <p:grpSpPr bwMode="auto">
          <a:xfrm>
            <a:off x="0" y="-26988"/>
            <a:ext cx="9144000" cy="647701"/>
            <a:chOff x="0" y="-27384"/>
            <a:chExt cx="9144000" cy="648072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395" t="15141" r="839" b="16723"/>
            <a:stretch/>
          </p:blipFill>
          <p:spPr bwMode="auto">
            <a:xfrm>
              <a:off x="0" y="-27384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7" name="TextBox 26"/>
            <p:cNvSpPr txBox="1"/>
            <p:nvPr/>
          </p:nvSpPr>
          <p:spPr>
            <a:xfrm>
              <a:off x="4673600" y="126692"/>
              <a:ext cx="4470400" cy="3399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4"/>
          <a:srcRect l="-199" r="199" b="55655"/>
          <a:stretch/>
        </p:blipFill>
        <p:spPr bwMode="auto">
          <a:xfrm>
            <a:off x="-36513" y="6497638"/>
            <a:ext cx="9180513" cy="36036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323850" y="2780928"/>
            <a:ext cx="8496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DE0000"/>
                </a:solidFill>
                <a:latin typeface="Century Gothic" pitchFamily="34" charset="0"/>
              </a:rPr>
              <a:t>Благодарю за внимание!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043771" y="4077072"/>
            <a:ext cx="4535281" cy="175432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latin typeface="Century Gothic" pitchFamily="34" charset="0"/>
              </a:rPr>
              <a:t>Алексей Богданов </a:t>
            </a:r>
          </a:p>
          <a:p>
            <a:pPr algn="r"/>
            <a:r>
              <a:rPr lang="ru-RU" dirty="0" smtClean="0">
                <a:latin typeface="Century Gothic" pitchFamily="34" charset="0"/>
              </a:rPr>
              <a:t>Исполнительный директор </a:t>
            </a:r>
          </a:p>
          <a:p>
            <a:pPr algn="r"/>
            <a:r>
              <a:rPr lang="ru-RU" dirty="0" smtClean="0">
                <a:latin typeface="Century Gothic" pitchFamily="34" charset="0"/>
              </a:rPr>
              <a:t>ООО «Решение»</a:t>
            </a:r>
          </a:p>
          <a:p>
            <a:pPr algn="r"/>
            <a:r>
              <a:rPr lang="ru-RU" b="1" dirty="0" smtClean="0">
                <a:latin typeface="Century Gothic" pitchFamily="34" charset="0"/>
              </a:rPr>
              <a:t>+7 (812) 33</a:t>
            </a:r>
            <a:r>
              <a:rPr lang="en-US" b="1" dirty="0" smtClean="0">
                <a:latin typeface="Century Gothic" pitchFamily="34" charset="0"/>
              </a:rPr>
              <a:t>-</a:t>
            </a:r>
            <a:r>
              <a:rPr lang="ru-RU" b="1" dirty="0" smtClean="0">
                <a:latin typeface="Century Gothic" pitchFamily="34" charset="0"/>
              </a:rPr>
              <a:t>77</a:t>
            </a:r>
            <a:r>
              <a:rPr lang="en-US" b="1" dirty="0" smtClean="0">
                <a:latin typeface="Century Gothic" pitchFamily="34" charset="0"/>
              </a:rPr>
              <a:t>-</a:t>
            </a:r>
            <a:r>
              <a:rPr lang="ru-RU" b="1" dirty="0" smtClean="0">
                <a:latin typeface="Century Gothic" pitchFamily="34" charset="0"/>
              </a:rPr>
              <a:t>0</a:t>
            </a:r>
            <a:r>
              <a:rPr lang="en-US" b="1" dirty="0" smtClean="0">
                <a:latin typeface="Century Gothic" pitchFamily="34" charset="0"/>
              </a:rPr>
              <a:t>-7</a:t>
            </a:r>
            <a:r>
              <a:rPr lang="ru-RU" b="1" dirty="0" smtClean="0">
                <a:latin typeface="Century Gothic" pitchFamily="34" charset="0"/>
              </a:rPr>
              <a:t>7, +7 (921) 319-24-95</a:t>
            </a:r>
          </a:p>
          <a:p>
            <a:pPr algn="r"/>
            <a:r>
              <a:rPr lang="en-US" b="1" dirty="0" smtClean="0">
                <a:latin typeface="Century Gothic" pitchFamily="34" charset="0"/>
                <a:hlinkClick r:id="rId5"/>
              </a:rPr>
              <a:t>info@reshenie-soft.ru</a:t>
            </a:r>
            <a:endParaRPr lang="en-US" b="1" dirty="0" smtClean="0">
              <a:latin typeface="Century Gothic" pitchFamily="34" charset="0"/>
            </a:endParaRPr>
          </a:p>
          <a:p>
            <a:pPr algn="r"/>
            <a:endParaRPr lang="en-US" b="1" dirty="0" smtClean="0"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10732</TotalTime>
  <Words>3137</Words>
  <Application>Microsoft Office PowerPoint</Application>
  <PresentationFormat>Экран (4:3)</PresentationFormat>
  <Paragraphs>385</Paragraphs>
  <Slides>92</Slides>
  <Notes>65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92</vt:i4>
      </vt:variant>
    </vt:vector>
  </HeadingPairs>
  <TitlesOfParts>
    <vt:vector size="95" baseType="lpstr">
      <vt:lpstr>1_Тема Office</vt:lpstr>
      <vt:lpstr>Image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Антонова Елена Тадеевна</cp:lastModifiedBy>
  <cp:revision>398</cp:revision>
  <dcterms:created xsi:type="dcterms:W3CDTF">2012-02-27T14:49:36Z</dcterms:created>
  <dcterms:modified xsi:type="dcterms:W3CDTF">2018-10-01T09:06:06Z</dcterms:modified>
</cp:coreProperties>
</file>