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01" r:id="rId4"/>
    <p:sldId id="303" r:id="rId5"/>
    <p:sldId id="261" r:id="rId6"/>
    <p:sldId id="258" r:id="rId7"/>
    <p:sldId id="262" r:id="rId8"/>
    <p:sldId id="264" r:id="rId9"/>
    <p:sldId id="268" r:id="rId10"/>
    <p:sldId id="271" r:id="rId11"/>
    <p:sldId id="272" r:id="rId12"/>
    <p:sldId id="302" r:id="rId13"/>
    <p:sldId id="275" r:id="rId14"/>
    <p:sldId id="276" r:id="rId15"/>
    <p:sldId id="280" r:id="rId16"/>
    <p:sldId id="285" r:id="rId17"/>
    <p:sldId id="293" r:id="rId18"/>
    <p:sldId id="296" r:id="rId19"/>
    <p:sldId id="286" r:id="rId20"/>
    <p:sldId id="287" r:id="rId21"/>
    <p:sldId id="278" r:id="rId22"/>
    <p:sldId id="277" r:id="rId23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styuk, Alexe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C844-F677-4056-8A71-094CA1B5D79B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17C9-1465-4A95-8F68-73318AADD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EED1-7956-4601-B131-4C3980AA7952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6C5C-FD06-4CAE-A4F8-63FE91586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25E1-4291-48EB-B20C-D6515BEF50E4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C7DF-3571-43E1-9B95-1066DFAA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335360" y="188640"/>
            <a:ext cx="8736971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0"/>
          </p:nvPr>
        </p:nvSpPr>
        <p:spPr>
          <a:xfrm>
            <a:off x="335360" y="980728"/>
            <a:ext cx="11713301" cy="5112568"/>
          </a:xfrm>
          <a:prstGeom prst="rect">
            <a:avLst/>
          </a:prstGeom>
        </p:spPr>
        <p:txBody>
          <a:bodyPr/>
          <a:lstStyle>
            <a:lvl1pPr marL="342000" indent="-342000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342000" indent="-342000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2pPr>
            <a:lvl3pPr marL="1087200" indent="-228600">
              <a:lnSpc>
                <a:spcPct val="80000"/>
              </a:lnSpc>
              <a:buClr>
                <a:srgbClr val="A81733"/>
              </a:buClr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3pPr>
            <a:lvl4pPr marL="1600200" indent="-228600">
              <a:buClr>
                <a:srgbClr val="A81700"/>
              </a:buClr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335360" y="188640"/>
            <a:ext cx="8736971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0"/>
          <p:cNvSpPr>
            <a:spLocks noGrp="1"/>
          </p:cNvSpPr>
          <p:nvPr>
            <p:ph type="body" sz="quarter" idx="10"/>
          </p:nvPr>
        </p:nvSpPr>
        <p:spPr>
          <a:xfrm>
            <a:off x="335360" y="980728"/>
            <a:ext cx="11713301" cy="5112568"/>
          </a:xfrm>
          <a:prstGeom prst="rect">
            <a:avLst/>
          </a:prstGeom>
        </p:spPr>
        <p:txBody>
          <a:bodyPr/>
          <a:lstStyle>
            <a:lvl1pPr marL="342000" indent="-342000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000" indent="-342000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1087200" indent="-228600">
              <a:lnSpc>
                <a:spcPct val="80000"/>
              </a:lnSpc>
              <a:buClr>
                <a:srgbClr val="A81733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lvl3pPr>
            <a:lvl4pPr marL="1600200" indent="-228600">
              <a:buClr>
                <a:srgbClr val="A817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1"/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4951-8A4A-4F01-A69B-41BB909DA9CD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0BAA-932B-4598-9401-994C0B8C2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21A3-9FCE-4B48-B00B-2853BF016264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7B0F-1EE0-4643-BA59-6F4B4E5C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D991-4626-44FF-A25A-47C11940CBC8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E698-5313-4ABB-A436-F4115FEB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A29F-A444-4C53-A89F-CEFCA487B2C4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7642-1126-4BDA-B945-ABC1E7A39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4A99-F623-4EAE-A89D-F71194EB4434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9FC1-F855-4E71-99D3-5FD3B84A1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951A-8670-4BB6-81F1-975A7A9AEC43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7381-50A7-41B0-9A25-225E5D04D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4CAA-3BD0-409F-BD38-66D7F2D8E4C7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DB3B-DA21-43F5-8071-5E27FF0FC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A017-A16A-4BA7-97E4-C48BD6206EBC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03D1-CE77-40AD-A3CF-512AD1E0E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C33B3-FECB-43A9-996E-7E4CD8332600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DE48A-54FF-440F-8E49-471F1932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9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36.png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35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39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4.jpe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3.jpeg"/><Relationship Id="rId28" Type="http://schemas.openxmlformats.org/officeDocument/2006/relationships/image" Target="../media/image38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7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slideLayout" Target="../slideLayouts/slideLayout13.xml"/><Relationship Id="rId27" Type="http://schemas.openxmlformats.org/officeDocument/2006/relationships/image" Target="../media/image37.png"/><Relationship Id="rId30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4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.Las@softlinegroup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13.jpeg"/><Relationship Id="rId50" Type="http://schemas.openxmlformats.org/officeDocument/2006/relationships/image" Target="../media/image15.jpeg"/><Relationship Id="rId55" Type="http://schemas.openxmlformats.org/officeDocument/2006/relationships/image" Target="../media/image19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12.jpeg"/><Relationship Id="rId59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13.xml"/><Relationship Id="rId53" Type="http://schemas.openxmlformats.org/officeDocument/2006/relationships/hyperlink" Target="http://premier.dell.com/portal/start.aspx?cs=RC1078544&amp;customer_id=RC1078544&amp;oc=PE24201&amp;~tgt=global_cfg" TargetMode="External"/><Relationship Id="rId58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14.jpeg"/><Relationship Id="rId57" Type="http://schemas.openxmlformats.org/officeDocument/2006/relationships/image" Target="../media/image21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hyperlink" Target="http://images.google.co.il/imgres?imgurl=http://www.orthopedicproductguide.com/bguide/User/Category/Assets/ProdLogo/allura.jpg&amp;imgrefurl=http://www.orthopedicproductguide.com/bguide/User/Category/CategoryResults/225/Fluoroscopic-Imaging-Systems&amp;usg=__m5Y1zFjrVCAUBwvVJTZ9T05Mhzc=&amp;h=217&amp;w=285&amp;sz=21&amp;hl=iw&amp;start=11&amp;um=1&amp;tbnid=tA5UBEzmna8wQM:&amp;tbnh=88&amp;tbnw=115&amp;prev=/images?q=Allura+3D-RA&amp;hl=iw&amp;um=1" TargetMode="External"/><Relationship Id="rId56" Type="http://schemas.openxmlformats.org/officeDocument/2006/relationships/image" Target="../media/image20.jpeg"/><Relationship Id="rId8" Type="http://schemas.openxmlformats.org/officeDocument/2006/relationships/tags" Target="../tags/tag8.xml"/><Relationship Id="rId51" Type="http://schemas.openxmlformats.org/officeDocument/2006/relationships/image" Target="../media/image16.png"/><Relationship Id="rId3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8.xml"/><Relationship Id="rId7" Type="http://schemas.openxmlformats.org/officeDocument/2006/relationships/image" Target="../media/image2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9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30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81313" y="2108200"/>
            <a:ext cx="6530975" cy="2833688"/>
          </a:xfrm>
          <a:prstGeom prst="rect">
            <a:avLst/>
          </a:prstGeom>
          <a:solidFill>
            <a:schemeClr val="tx1">
              <a:lumMod val="85000"/>
              <a:lumOff val="1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349500"/>
            <a:ext cx="401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105150" y="3402013"/>
            <a:ext cx="6083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 Light" pitchFamily="34" charset="0"/>
              </a:rPr>
              <a:t>Портфель решений и направления сотрудничества.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5"/>
          <p:cNvSpPr>
            <a:spLocks noChangeArrowheads="1"/>
          </p:cNvSpPr>
          <p:nvPr/>
        </p:nvSpPr>
        <p:spPr bwMode="auto">
          <a:xfrm>
            <a:off x="4659313" y="2062163"/>
            <a:ext cx="6807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Архивы медицинских изображений (</a:t>
            </a:r>
            <a:r>
              <a:rPr lang="en-US" sz="3200" b="1">
                <a:solidFill>
                  <a:srgbClr val="902039"/>
                </a:solidFill>
                <a:latin typeface="Calibri" pitchFamily="34" charset="0"/>
              </a:rPr>
              <a:t>PACS – Picture Archiving and Communication System</a:t>
            </a:r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)</a:t>
            </a:r>
            <a:r>
              <a:rPr lang="en-US" sz="3200" b="1">
                <a:solidFill>
                  <a:srgbClr val="902039"/>
                </a:solidFill>
                <a:latin typeface="Calibri" pitchFamily="34" charset="0"/>
              </a:rPr>
              <a:t>	</a:t>
            </a:r>
            <a:endParaRPr lang="ru-RU" sz="3200" b="1">
              <a:solidFill>
                <a:srgbClr val="902039"/>
              </a:solidFill>
              <a:latin typeface="Calibri" pitchFamily="34" charset="0"/>
            </a:endParaRPr>
          </a:p>
        </p:txBody>
      </p:sp>
      <p:pic>
        <p:nvPicPr>
          <p:cNvPr id="24578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1643063"/>
            <a:ext cx="43592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7900" y="476250"/>
            <a:ext cx="6989763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Архивы </a:t>
            </a:r>
            <a:r>
              <a:rPr lang="en-US" dirty="0">
                <a:latin typeface="+mn-lt"/>
                <a:cs typeface="+mn-cs"/>
              </a:rPr>
              <a:t>PACS </a:t>
            </a:r>
            <a:r>
              <a:rPr lang="ru-RU" dirty="0">
                <a:latin typeface="+mn-lt"/>
                <a:cs typeface="+mn-cs"/>
              </a:rPr>
              <a:t>интегрируются медицинскими информационными системами и средствами экспертной диагностической </a:t>
            </a:r>
            <a:r>
              <a:rPr lang="ru-RU" dirty="0">
                <a:latin typeface="+mn-lt"/>
                <a:cs typeface="+mn-cs"/>
              </a:rPr>
              <a:t>визуализации (через международные протоколы </a:t>
            </a:r>
            <a:r>
              <a:rPr lang="en-US" dirty="0">
                <a:latin typeface="+mn-lt"/>
                <a:cs typeface="+mn-cs"/>
              </a:rPr>
              <a:t>DICOM </a:t>
            </a:r>
            <a:r>
              <a:rPr lang="ru-RU" dirty="0">
                <a:latin typeface="+mn-lt"/>
                <a:cs typeface="+mn-cs"/>
              </a:rPr>
              <a:t>и </a:t>
            </a:r>
            <a:r>
              <a:rPr lang="en-US" dirty="0">
                <a:latin typeface="+mn-lt"/>
                <a:cs typeface="+mn-cs"/>
              </a:rPr>
              <a:t>HL7)</a:t>
            </a:r>
            <a:r>
              <a:rPr lang="ru-RU" dirty="0">
                <a:latin typeface="+mn-lt"/>
                <a:cs typeface="+mn-cs"/>
              </a:rPr>
              <a:t>, </a:t>
            </a:r>
            <a:r>
              <a:rPr lang="ru-RU" dirty="0">
                <a:latin typeface="+mn-lt"/>
                <a:cs typeface="+mn-cs"/>
              </a:rPr>
              <a:t>что позволяет достичь: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-      </a:t>
            </a:r>
            <a:r>
              <a:rPr lang="ru-RU" dirty="0">
                <a:latin typeface="+mn-lt"/>
                <a:cs typeface="+mn-cs"/>
              </a:rPr>
              <a:t>Единой </a:t>
            </a:r>
            <a:r>
              <a:rPr lang="ru-RU" dirty="0">
                <a:latin typeface="+mn-lt"/>
                <a:cs typeface="+mn-cs"/>
              </a:rPr>
              <a:t>диагностической истории каждого </a:t>
            </a:r>
            <a:r>
              <a:rPr lang="ru-RU" dirty="0">
                <a:latin typeface="+mn-lt"/>
                <a:cs typeface="+mn-cs"/>
              </a:rPr>
              <a:t>пациента. Врач </a:t>
            </a:r>
            <a:r>
              <a:rPr lang="ru-RU" dirty="0">
                <a:latin typeface="+mn-lt"/>
                <a:cs typeface="+mn-cs"/>
              </a:rPr>
              <a:t>получает доступ к снимкам пациента, где бы раньше тот не делал </a:t>
            </a:r>
            <a:r>
              <a:rPr lang="ru-RU" dirty="0">
                <a:latin typeface="+mn-lt"/>
                <a:cs typeface="+mn-cs"/>
              </a:rPr>
              <a:t>диагностику.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-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     </a:t>
            </a:r>
            <a:r>
              <a:rPr lang="ru-RU" dirty="0">
                <a:latin typeface="+mn-lt"/>
                <a:cs typeface="+mn-cs"/>
              </a:rPr>
              <a:t>Снижения </a:t>
            </a:r>
            <a:r>
              <a:rPr lang="ru-RU" dirty="0">
                <a:latin typeface="+mn-lt"/>
                <a:cs typeface="+mn-cs"/>
              </a:rPr>
              <a:t>затрат на расходные материалы за счет исключения повторных исследований (</a:t>
            </a:r>
            <a:r>
              <a:rPr lang="ru-RU" dirty="0">
                <a:latin typeface="+mn-lt"/>
                <a:cs typeface="+mn-cs"/>
              </a:rPr>
              <a:t>например</a:t>
            </a:r>
            <a:r>
              <a:rPr lang="ru-RU" dirty="0">
                <a:latin typeface="+mn-lt"/>
                <a:cs typeface="+mn-cs"/>
              </a:rPr>
              <a:t>,</a:t>
            </a:r>
            <a:r>
              <a:rPr lang="ru-RU" dirty="0">
                <a:latin typeface="+mn-lt"/>
                <a:cs typeface="+mn-cs"/>
              </a:rPr>
              <a:t> при утере снимков). 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Повышения </a:t>
            </a:r>
            <a:r>
              <a:rPr lang="ru-RU" dirty="0">
                <a:latin typeface="+mn-lt"/>
                <a:cs typeface="+mn-cs"/>
              </a:rPr>
              <a:t>качества медицинских услуг за счет корректного протоколирования </a:t>
            </a:r>
            <a:r>
              <a:rPr lang="ru-RU" dirty="0">
                <a:latin typeface="+mn-lt"/>
                <a:cs typeface="+mn-cs"/>
              </a:rPr>
              <a:t>и </a:t>
            </a:r>
            <a:r>
              <a:rPr lang="ru-RU" dirty="0">
                <a:latin typeface="+mn-lt"/>
                <a:cs typeface="+mn-cs"/>
              </a:rPr>
              <a:t>сокращения времени, затрачиваемого на исследования (опция </a:t>
            </a:r>
            <a:r>
              <a:rPr lang="en-US" dirty="0" err="1">
                <a:latin typeface="+mn-lt"/>
                <a:cs typeface="+mn-cs"/>
              </a:rPr>
              <a:t>WorkList</a:t>
            </a:r>
            <a:r>
              <a:rPr lang="ru-RU" dirty="0">
                <a:latin typeface="+mn-lt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Софтлайн</a:t>
            </a:r>
            <a:r>
              <a:rPr lang="ru-RU" dirty="0">
                <a:latin typeface="+mn-lt"/>
                <a:cs typeface="+mn-cs"/>
              </a:rPr>
              <a:t> содержит в своем продуктовом портфеле системы </a:t>
            </a:r>
            <a:r>
              <a:rPr lang="en-US" dirty="0">
                <a:latin typeface="+mn-lt"/>
                <a:cs typeface="+mn-cs"/>
              </a:rPr>
              <a:t>PACS </a:t>
            </a:r>
            <a:r>
              <a:rPr lang="ru-RU" dirty="0">
                <a:latin typeface="+mn-lt"/>
                <a:cs typeface="+mn-cs"/>
              </a:rPr>
              <a:t>от различных производителей, как российских, так и зарубежных: </a:t>
            </a:r>
            <a:r>
              <a:rPr lang="en-US" dirty="0">
                <a:latin typeface="+mn-lt"/>
                <a:cs typeface="+mn-cs"/>
              </a:rPr>
              <a:t>LINS</a:t>
            </a:r>
            <a:r>
              <a:rPr lang="ru-RU" dirty="0">
                <a:latin typeface="+mn-lt"/>
                <a:cs typeface="+mn-cs"/>
              </a:rPr>
              <a:t> («Махаон</a:t>
            </a:r>
            <a:r>
              <a:rPr lang="ru-RU" dirty="0">
                <a:latin typeface="+mn-lt"/>
                <a:cs typeface="+mn-cs"/>
              </a:rPr>
              <a:t>»), </a:t>
            </a:r>
            <a:r>
              <a:rPr lang="en-US" dirty="0" err="1">
                <a:latin typeface="+mn-lt"/>
                <a:cs typeface="+mn-cs"/>
              </a:rPr>
              <a:t>Cometa</a:t>
            </a:r>
            <a:r>
              <a:rPr lang="ru-RU" dirty="0">
                <a:latin typeface="+mn-lt"/>
                <a:cs typeface="+mn-cs"/>
              </a:rPr>
              <a:t>, </a:t>
            </a:r>
            <a:r>
              <a:rPr lang="en-US" dirty="0">
                <a:latin typeface="+mn-lt"/>
                <a:cs typeface="+mn-cs"/>
              </a:rPr>
              <a:t>CGM</a:t>
            </a:r>
            <a:r>
              <a:rPr lang="ru-RU" dirty="0">
                <a:latin typeface="+mn-lt"/>
                <a:cs typeface="+mn-cs"/>
              </a:rPr>
              <a:t> (</a:t>
            </a:r>
            <a:r>
              <a:rPr lang="en-US" dirty="0" err="1">
                <a:latin typeface="+mn-lt"/>
                <a:cs typeface="+mn-cs"/>
              </a:rPr>
              <a:t>NetRAAD</a:t>
            </a:r>
            <a:r>
              <a:rPr lang="en-US" dirty="0">
                <a:latin typeface="+mn-lt"/>
                <a:cs typeface="+mn-cs"/>
              </a:rPr>
              <a:t> Pro</a:t>
            </a:r>
            <a:r>
              <a:rPr lang="ru-RU" dirty="0">
                <a:latin typeface="+mn-lt"/>
                <a:cs typeface="+mn-cs"/>
              </a:rPr>
              <a:t>), </a:t>
            </a:r>
            <a:r>
              <a:rPr lang="en-US" dirty="0">
                <a:latin typeface="+mn-lt"/>
                <a:cs typeface="+mn-cs"/>
              </a:rPr>
              <a:t>DICOM Consulting</a:t>
            </a:r>
            <a:r>
              <a:rPr lang="ru-RU" dirty="0">
                <a:latin typeface="+mn-lt"/>
                <a:cs typeface="+mn-cs"/>
              </a:rPr>
              <a:t>.  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1576388"/>
            <a:ext cx="362108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930525" y="2973388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ЦОД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300163" y="1231900"/>
            <a:ext cx="262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Источники изображений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300163" y="5199063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Рабочие места врачей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4241800" y="134938"/>
            <a:ext cx="7850188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  <a:latin typeface="Segoe UI Light" pitchFamily="34" charset="0"/>
              </a:rPr>
              <a:t>Система архивирования, хранения, обработки и передачи медицинских диагностических изображений (</a:t>
            </a:r>
            <a:r>
              <a:rPr lang="en-US" sz="2000">
                <a:solidFill>
                  <a:schemeClr val="bg1"/>
                </a:solidFill>
                <a:latin typeface="Segoe UI Light" pitchFamily="34" charset="0"/>
              </a:rPr>
              <a:t>PACS)</a:t>
            </a:r>
            <a:endParaRPr lang="ru-RU" sz="200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26628" name="Прямоугольник 11"/>
          <p:cNvSpPr>
            <a:spLocks noChangeArrowheads="1"/>
          </p:cNvSpPr>
          <p:nvPr/>
        </p:nvSpPr>
        <p:spPr bwMode="auto">
          <a:xfrm>
            <a:off x="4029075" y="1192213"/>
            <a:ext cx="795496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Повышение доступности медицинских изображений за счет передачи по различным каналам связи без потери качества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Повышение качества услуг за счет корректного протоколирования исследований и сокращения времени, затрачиваемого на исследования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Единая диагностическая история каждого пациента по месту его обращения за мед. Помощью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Экономия расходов на расходные материалы за счет исключения повторных исследований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Возможность создания распределенных архивов и удаленного доступа врачей к мед. Изображениям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Интеграция с МИС «Ариадна» и другими решениями для автоматизации процесса диагностики</a:t>
            </a:r>
          </a:p>
        </p:txBody>
      </p:sp>
      <p:pic>
        <p:nvPicPr>
          <p:cNvPr id="26629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25" y="1196975"/>
            <a:ext cx="30972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425" y="3294063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25" y="3948113"/>
            <a:ext cx="612775" cy="649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2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388" y="5048250"/>
            <a:ext cx="1828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38" y="3968750"/>
            <a:ext cx="698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5"/>
          <p:cNvSpPr>
            <a:spLocks noChangeArrowheads="1"/>
          </p:cNvSpPr>
          <p:nvPr/>
        </p:nvSpPr>
        <p:spPr bwMode="auto">
          <a:xfrm>
            <a:off x="6096000" y="2698750"/>
            <a:ext cx="568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Автоматизация работы отделений реанимации и интенсивной терапии</a:t>
            </a:r>
          </a:p>
        </p:txBody>
      </p:sp>
      <p:pic>
        <p:nvPicPr>
          <p:cNvPr id="27650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 [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1727200"/>
            <a:ext cx="614045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:\Users\Suneginka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3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646863" y="1565275"/>
            <a:ext cx="4281487" cy="3228975"/>
          </a:xfrm>
          <a:prstGeom prst="rect">
            <a:avLst/>
          </a:prstGeom>
          <a:ln w="0"/>
          <a:effectLst/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817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Передовая технология поддержки принятия решения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79400" fontAlgn="auto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1800" dirty="0" smtClean="0"/>
              <a:t>Уход за пациентом на основе данных с многих источников</a:t>
            </a:r>
            <a:endParaRPr lang="en-US" sz="1800" dirty="0" smtClean="0"/>
          </a:p>
          <a:p>
            <a:pPr indent="-279400" fontAlgn="auto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1800" dirty="0" smtClean="0"/>
              <a:t>Снижение риска возникновения врачебных ошибок</a:t>
            </a:r>
            <a:endParaRPr lang="en-US" sz="1800" dirty="0" smtClean="0"/>
          </a:p>
          <a:p>
            <a:pPr indent="-279400" fontAlgn="auto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1800" dirty="0" smtClean="0"/>
              <a:t>Улучшенный контроль над исполнением плана лечения</a:t>
            </a:r>
            <a:endParaRPr lang="en-US" sz="1800" dirty="0" smtClean="0"/>
          </a:p>
          <a:p>
            <a:pPr indent="-279400" fontAlgn="auto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1800" dirty="0" smtClean="0"/>
              <a:t>Стандартизация ведения внутренней документации</a:t>
            </a:r>
            <a:endParaRPr lang="en-US" sz="1800" dirty="0" smtClean="0"/>
          </a:p>
          <a:p>
            <a:pPr indent="-279400" fontAlgn="auto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1800" dirty="0" smtClean="0"/>
              <a:t>Интеграция с медицинской информационной системой</a:t>
            </a:r>
            <a:r>
              <a:rPr lang="en-US" sz="1800" dirty="0" smtClean="0"/>
              <a:t> (</a:t>
            </a:r>
            <a:r>
              <a:rPr lang="ru-RU" sz="1800" dirty="0" smtClean="0"/>
              <a:t>МИС)</a:t>
            </a:r>
            <a:endParaRPr lang="en-US" sz="1800" dirty="0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38" y="1254125"/>
            <a:ext cx="57308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telliVue Famil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8920163" y="4632325"/>
            <a:ext cx="25479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30538" y="1160463"/>
            <a:ext cx="6688137" cy="5603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PHILIPS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IntelliSpace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Care and Anesthesia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i="1" dirty="0">
                <a:solidFill>
                  <a:srgbClr val="AC0098"/>
                </a:solidFill>
              </a:rPr>
              <a:t> </a:t>
            </a:r>
            <a:endParaRPr lang="en-US" sz="3200" b="0" dirty="0"/>
          </a:p>
        </p:txBody>
      </p:sp>
      <p:sp>
        <p:nvSpPr>
          <p:cNvPr id="4" name="Freeform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024308" y="4330700"/>
            <a:ext cx="3873500" cy="111760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2080" y="4"/>
              </a:cxn>
              <a:cxn ang="0">
                <a:pos x="2440" y="704"/>
              </a:cxn>
              <a:cxn ang="0">
                <a:pos x="0" y="704"/>
              </a:cxn>
              <a:cxn ang="0">
                <a:pos x="344" y="0"/>
              </a:cxn>
            </a:cxnLst>
            <a:rect l="0" t="0" r="r" b="b"/>
            <a:pathLst>
              <a:path w="2440" h="704">
                <a:moveTo>
                  <a:pt x="344" y="0"/>
                </a:moveTo>
                <a:lnTo>
                  <a:pt x="2080" y="4"/>
                </a:lnTo>
                <a:lnTo>
                  <a:pt x="2440" y="704"/>
                </a:lnTo>
                <a:lnTo>
                  <a:pt x="0" y="704"/>
                </a:lnTo>
                <a:lnTo>
                  <a:pt x="344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 cmpd="sng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bliqueTopRight"/>
            <a:lightRig rig="threePt" dir="t"/>
          </a:scene3d>
          <a:sp3d prstMaterial="matte">
            <a:bevelT w="165100" prst="coolSlant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67234" y="3076575"/>
            <a:ext cx="2765425" cy="1270000"/>
          </a:xfrm>
          <a:custGeom>
            <a:avLst/>
            <a:gdLst/>
            <a:ahLst/>
            <a:cxnLst>
              <a:cxn ang="0">
                <a:pos x="416" y="2"/>
              </a:cxn>
              <a:cxn ang="0">
                <a:pos x="0" y="794"/>
              </a:cxn>
              <a:cxn ang="0">
                <a:pos x="1742" y="800"/>
              </a:cxn>
              <a:cxn ang="0">
                <a:pos x="1299" y="0"/>
              </a:cxn>
              <a:cxn ang="0">
                <a:pos x="416" y="2"/>
              </a:cxn>
            </a:cxnLst>
            <a:rect l="0" t="0" r="r" b="b"/>
            <a:pathLst>
              <a:path w="1742" h="800">
                <a:moveTo>
                  <a:pt x="416" y="2"/>
                </a:moveTo>
                <a:lnTo>
                  <a:pt x="0" y="794"/>
                </a:lnTo>
                <a:lnTo>
                  <a:pt x="1742" y="800"/>
                </a:lnTo>
                <a:lnTo>
                  <a:pt x="1299" y="0"/>
                </a:lnTo>
                <a:lnTo>
                  <a:pt x="416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bliqueTopRight"/>
            <a:lightRig rig="threePt" dir="t"/>
          </a:scene3d>
          <a:sp3d prstMaterial="matte">
            <a:bevelT w="165100" prst="coolSlant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227633" y="1778000"/>
            <a:ext cx="1404938" cy="1303338"/>
          </a:xfrm>
          <a:custGeom>
            <a:avLst/>
            <a:gdLst/>
            <a:ahLst/>
            <a:cxnLst>
              <a:cxn ang="0">
                <a:pos x="420" y="0"/>
              </a:cxn>
              <a:cxn ang="0">
                <a:pos x="0" y="821"/>
              </a:cxn>
              <a:cxn ang="0">
                <a:pos x="885" y="820"/>
              </a:cxn>
              <a:cxn ang="0">
                <a:pos x="420" y="0"/>
              </a:cxn>
            </a:cxnLst>
            <a:rect l="0" t="0" r="r" b="b"/>
            <a:pathLst>
              <a:path w="885" h="821">
                <a:moveTo>
                  <a:pt x="420" y="0"/>
                </a:moveTo>
                <a:lnTo>
                  <a:pt x="0" y="821"/>
                </a:lnTo>
                <a:lnTo>
                  <a:pt x="885" y="820"/>
                </a:lnTo>
                <a:lnTo>
                  <a:pt x="42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bliqueTopRight"/>
            <a:lightRig rig="threePt" dir="t"/>
          </a:scene3d>
          <a:sp3d prstMaterial="matte"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33988" y="2066993"/>
            <a:ext cx="207571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Интерактивный режим</a:t>
            </a:r>
            <a:r>
              <a:rPr lang="en-US" sz="1600" dirty="0">
                <a:latin typeface="+mn-lt"/>
                <a:cs typeface="+mn-cs"/>
              </a:rPr>
              <a:t/>
            </a:r>
            <a:br>
              <a:rPr lang="en-US" sz="1600" dirty="0">
                <a:latin typeface="+mn-lt"/>
                <a:cs typeface="+mn-cs"/>
              </a:rPr>
            </a:br>
            <a:r>
              <a:rPr lang="ru-RU" sz="1600" dirty="0">
                <a:latin typeface="+mn-lt"/>
                <a:cs typeface="+mn-cs"/>
              </a:rPr>
              <a:t>Поддержка принятия решения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93025" y="3138731"/>
            <a:ext cx="267893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Интеграция с существующей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госпитальной информационной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системой</a:t>
            </a:r>
            <a:endParaRPr lang="en-US" sz="1000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Ведение клинической документации</a:t>
            </a:r>
            <a:endParaRPr lang="en-US" sz="1000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Вычисление физиологических параметров</a:t>
            </a:r>
            <a:endParaRPr lang="en-US" sz="1000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Учёт медикаментов</a:t>
            </a:r>
            <a:endParaRPr lang="en-US" sz="1000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Интегральная оценка состояния</a:t>
            </a:r>
            <a:r>
              <a:rPr lang="en-US" sz="1000" dirty="0">
                <a:latin typeface="+mn-lt"/>
                <a:cs typeface="+mn-cs"/>
              </a:rPr>
              <a:t> (SAPS, NEMS)</a:t>
            </a:r>
          </a:p>
        </p:txBody>
      </p:sp>
      <p:sp>
        <p:nvSpPr>
          <p:cNvPr id="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26559" y="4509120"/>
            <a:ext cx="22445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Мониторы серии </a:t>
            </a:r>
            <a:r>
              <a:rPr lang="en-US" sz="1000" dirty="0">
                <a:latin typeface="+mn-lt"/>
                <a:cs typeface="+mn-cs"/>
              </a:rPr>
              <a:t>IntelliVue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Наркозно-дыхательные аппараты</a:t>
            </a:r>
            <a:endParaRPr lang="en-US" sz="1000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Различные прикроватные устройства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разных производителей</a:t>
            </a: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54225" y="4286250"/>
            <a:ext cx="4557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54225" y="3071813"/>
            <a:ext cx="4557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3550" y="4349750"/>
            <a:ext cx="3679825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Получение данных</a:t>
            </a:r>
            <a:endParaRPr lang="en-US" sz="1600" b="1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Данные с прикроватных </a:t>
            </a:r>
          </a:p>
          <a:p>
            <a:pPr marL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устройств</a:t>
            </a:r>
            <a:r>
              <a:rPr lang="en-US" sz="1600" dirty="0">
                <a:latin typeface="+mn-lt"/>
                <a:cs typeface="+mn-cs"/>
              </a:rPr>
              <a:t>	</a:t>
            </a:r>
          </a:p>
          <a:p>
            <a:pPr marL="228600" indent="-2286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	</a:t>
            </a:r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3550" y="1484313"/>
            <a:ext cx="4532313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Поддержка принятия решения и проактивность</a:t>
            </a:r>
            <a:endParaRPr lang="en-US" sz="1600" b="1" dirty="0">
              <a:latin typeface="+mn-lt"/>
              <a:cs typeface="+mn-cs"/>
            </a:endParaRPr>
          </a:p>
          <a:p>
            <a:pPr marL="177800" indent="-177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Интерактивные протоколы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Сигналы и уведомления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Предупреждения об опасности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Отчётность и интеллектуальный анализ данных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0688" y="2982913"/>
            <a:ext cx="4703762" cy="150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Анализ данных пациента и представление</a:t>
            </a:r>
            <a:endParaRPr lang="en-US" sz="1600" b="1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Интеграция с госпитальной информационной системой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Документирование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Совместная работа</a:t>
            </a:r>
            <a:endParaRPr lang="en-US" sz="1600" dirty="0">
              <a:latin typeface="+mn-lt"/>
              <a:cs typeface="+mn-cs"/>
            </a:endParaRPr>
          </a:p>
          <a:p>
            <a:pPr marL="228600" indent="-2286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61175" y="1519238"/>
            <a:ext cx="448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lvl="1" indent="-171450" eaLnBrk="0" hangingPunct="0">
              <a:buFont typeface="Wingdings" pitchFamily="2" charset="2"/>
              <a:buChar char="ü"/>
            </a:pPr>
            <a:r>
              <a:rPr lang="ru-RU" altLang="en-US">
                <a:latin typeface="Calibri" pitchFamily="34" charset="0"/>
              </a:rPr>
              <a:t>Интеллектуальное ПО</a:t>
            </a:r>
            <a:endParaRPr lang="en-US" altLang="en-US">
              <a:latin typeface="Calibri" pitchFamily="34" charset="0"/>
            </a:endParaRPr>
          </a:p>
          <a:p>
            <a:pPr marL="628650" lvl="1" indent="-171450" eaLnBrk="0" hangingPunct="0">
              <a:buFont typeface="Wingdings" pitchFamily="2" charset="2"/>
              <a:buChar char="ü"/>
            </a:pPr>
            <a:r>
              <a:rPr lang="ru-RU" altLang="en-US">
                <a:latin typeface="Calibri" pitchFamily="34" charset="0"/>
              </a:rPr>
              <a:t>Отображение клинически значимых данных и тревог</a:t>
            </a:r>
            <a:endParaRPr lang="en-US" altLang="en-US">
              <a:latin typeface="Calibri" pitchFamily="34" charset="0"/>
            </a:endParaRPr>
          </a:p>
          <a:p>
            <a:pPr marL="628650" lvl="1" indent="-171450" eaLnBrk="0" hangingPunct="0">
              <a:buFont typeface="Wingdings" pitchFamily="2" charset="2"/>
              <a:buChar char="ü"/>
            </a:pPr>
            <a:r>
              <a:rPr lang="ru-RU" altLang="en-US">
                <a:latin typeface="Calibri" pitchFamily="34" charset="0"/>
              </a:rPr>
              <a:t>Встроенный набор планов лечения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16" name="Picture 2" descr="C:\Data\Products\1. PMI\1.ICIP\Marketing\Pictures\small PMS00359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578725" y="2997200"/>
            <a:ext cx="16922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avl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8920163" y="4508500"/>
            <a:ext cx="482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8321675" y="4591050"/>
            <a:ext cx="5191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9494838" y="2973388"/>
            <a:ext cx="17367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8"/>
          <a:srcRect r="77473"/>
          <a:stretch>
            <a:fillRect/>
          </a:stretch>
        </p:blipFill>
        <p:spPr bwMode="auto">
          <a:xfrm>
            <a:off x="9070975" y="381000"/>
            <a:ext cx="511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/>
          <a:srcRect l="76427" r="-322"/>
          <a:stretch>
            <a:fillRect/>
          </a:stretch>
        </p:blipFill>
        <p:spPr bwMode="auto">
          <a:xfrm>
            <a:off x="8462963" y="381000"/>
            <a:ext cx="542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9"/>
          <a:srcRect l="37059" r="38100"/>
          <a:stretch>
            <a:fillRect/>
          </a:stretch>
        </p:blipFill>
        <p:spPr bwMode="auto">
          <a:xfrm>
            <a:off x="9653588" y="381000"/>
            <a:ext cx="565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4" descr="C:\Users\Suneginka\Desktop\LOGO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Рисунок 23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5"/>
          <p:cNvSpPr>
            <a:spLocks noChangeArrowheads="1"/>
          </p:cNvSpPr>
          <p:nvPr/>
        </p:nvSpPr>
        <p:spPr bwMode="auto">
          <a:xfrm>
            <a:off x="5233988" y="2154238"/>
            <a:ext cx="5689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Медицинские и лабораторные информационные системы (МИС и ЛИС)</a:t>
            </a:r>
          </a:p>
        </p:txBody>
      </p:sp>
      <p:pic>
        <p:nvPicPr>
          <p:cNvPr id="30722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Картинки по запросу Лабораторная информационная систе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3368675"/>
            <a:ext cx="3282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" y="1273175"/>
            <a:ext cx="321468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4913" y="304800"/>
            <a:ext cx="7532687" cy="576263"/>
          </a:xfrm>
          <a:ln w="0"/>
        </p:spPr>
        <p:txBody>
          <a:bodyPr lIns="0" tIns="0" rIns="0" bIns="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информационная система «Ариадна»</a:t>
            </a:r>
            <a:endParaRPr lang="en-US" sz="2600" i="1" dirty="0">
              <a:solidFill>
                <a:schemeClr val="accent2"/>
              </a:solidFill>
            </a:endParaRPr>
          </a:p>
        </p:txBody>
      </p:sp>
      <p:pic>
        <p:nvPicPr>
          <p:cNvPr id="3174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388" y="1233488"/>
            <a:ext cx="3530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Медицинская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в </a:t>
            </a:r>
            <a:r>
              <a:rPr lang="ru-RU" dirty="0">
                <a:latin typeface="+mn-lt"/>
                <a:cs typeface="+mn-cs"/>
              </a:rPr>
              <a:t>системе ведутся в электронном виде все карточки пациентов (ЭМК</a:t>
            </a:r>
            <a:r>
              <a:rPr lang="ru-RU" dirty="0">
                <a:latin typeface="+mn-lt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регистрируются все назначения, </a:t>
            </a:r>
            <a:r>
              <a:rPr lang="ru-RU" dirty="0">
                <a:latin typeface="+mn-lt"/>
                <a:cs typeface="+mn-cs"/>
              </a:rPr>
              <a:t>диагнозы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фиксируются результаты анализов и </a:t>
            </a:r>
            <a:r>
              <a:rPr lang="ru-RU" dirty="0">
                <a:latin typeface="+mn-lt"/>
                <a:cs typeface="+mn-cs"/>
              </a:rPr>
              <a:t>диагностики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система </a:t>
            </a:r>
            <a:r>
              <a:rPr lang="ru-RU" dirty="0">
                <a:latin typeface="+mn-lt"/>
                <a:cs typeface="+mn-cs"/>
              </a:rPr>
              <a:t>интегрируется с архивами </a:t>
            </a:r>
            <a:r>
              <a:rPr lang="en-US" dirty="0">
                <a:latin typeface="+mn-lt"/>
                <a:cs typeface="+mn-cs"/>
              </a:rPr>
              <a:t>PACS </a:t>
            </a:r>
            <a:r>
              <a:rPr lang="ru-RU" dirty="0">
                <a:latin typeface="+mn-lt"/>
                <a:cs typeface="+mn-cs"/>
              </a:rPr>
              <a:t>и экспертными системами обработки </a:t>
            </a:r>
            <a:r>
              <a:rPr lang="ru-RU" dirty="0">
                <a:latin typeface="+mn-lt"/>
                <a:cs typeface="+mn-cs"/>
              </a:rPr>
              <a:t>изображений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существует </a:t>
            </a:r>
            <a:r>
              <a:rPr lang="ru-RU" dirty="0">
                <a:latin typeface="+mn-lt"/>
                <a:cs typeface="+mn-cs"/>
              </a:rPr>
              <a:t>«личный кабинет» пациента для записи на прием и консультаций и т.п</a:t>
            </a:r>
            <a:r>
              <a:rPr lang="ru-RU" dirty="0"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26488" y="1233488"/>
            <a:ext cx="3338512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Административно-хозяйственная часть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учет </a:t>
            </a:r>
            <a:r>
              <a:rPr lang="ru-RU" dirty="0">
                <a:latin typeface="+mn-lt"/>
                <a:cs typeface="+mn-cs"/>
              </a:rPr>
              <a:t>рабочего времени </a:t>
            </a:r>
            <a:r>
              <a:rPr lang="ru-RU" dirty="0">
                <a:latin typeface="+mn-lt"/>
                <a:cs typeface="+mn-cs"/>
              </a:rPr>
              <a:t>врачей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состояние </a:t>
            </a:r>
            <a:r>
              <a:rPr lang="ru-RU" dirty="0">
                <a:latin typeface="+mn-lt"/>
                <a:cs typeface="+mn-cs"/>
              </a:rPr>
              <a:t>складов (хоз. и аптечный</a:t>
            </a:r>
            <a:r>
              <a:rPr lang="ru-RU" dirty="0">
                <a:latin typeface="+mn-lt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ведение </a:t>
            </a:r>
            <a:r>
              <a:rPr lang="ru-RU" dirty="0">
                <a:latin typeface="+mn-lt"/>
                <a:cs typeface="+mn-cs"/>
              </a:rPr>
              <a:t>договорной работы со страховыми компаниями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отчетность </a:t>
            </a:r>
            <a:r>
              <a:rPr lang="ru-RU" dirty="0">
                <a:latin typeface="+mn-lt"/>
                <a:cs typeface="+mn-cs"/>
              </a:rPr>
              <a:t>в региональное подразделение </a:t>
            </a:r>
            <a:r>
              <a:rPr lang="ru-RU" dirty="0">
                <a:latin typeface="+mn-lt"/>
                <a:cs typeface="+mn-cs"/>
              </a:rPr>
              <a:t>ФОМС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бухгалтерия </a:t>
            </a:r>
            <a:r>
              <a:rPr lang="ru-RU" dirty="0">
                <a:latin typeface="+mn-lt"/>
                <a:cs typeface="+mn-cs"/>
              </a:rPr>
              <a:t>(расчет стоимости оказанных услуг, платежи, заявки и т.д</a:t>
            </a:r>
            <a:r>
              <a:rPr lang="ru-RU" dirty="0">
                <a:latin typeface="+mn-lt"/>
                <a:cs typeface="+mn-cs"/>
              </a:rPr>
              <a:t>.)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к</a:t>
            </a:r>
            <a:r>
              <a:rPr lang="ru-RU" dirty="0">
                <a:latin typeface="+mn-lt"/>
                <a:cs typeface="+mn-cs"/>
              </a:rPr>
              <a:t>асса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управление </a:t>
            </a:r>
            <a:r>
              <a:rPr lang="ru-RU" dirty="0">
                <a:latin typeface="+mn-lt"/>
                <a:cs typeface="+mn-cs"/>
              </a:rPr>
              <a:t>персоналом и т.п.</a:t>
            </a:r>
          </a:p>
        </p:txBody>
      </p:sp>
      <p:pic>
        <p:nvPicPr>
          <p:cNvPr id="31749" name="Picture 2" descr="Картинки по запросу Медицинская информационная систе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5075" y="1069975"/>
            <a:ext cx="493236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4913" y="304800"/>
            <a:ext cx="7532687" cy="576263"/>
          </a:xfrm>
          <a:ln w="0"/>
        </p:spPr>
        <p:txBody>
          <a:bodyPr lIns="0" tIns="0" rIns="0" bIns="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Лабораторные информационные системы (ЛИС)</a:t>
            </a:r>
            <a:endParaRPr lang="en-US" sz="2600" i="1" dirty="0">
              <a:solidFill>
                <a:schemeClr val="accent2"/>
              </a:solidFill>
            </a:endParaRPr>
          </a:p>
        </p:txBody>
      </p:sp>
      <p:pic>
        <p:nvPicPr>
          <p:cNvPr id="3277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670050"/>
            <a:ext cx="62769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975475" y="1233488"/>
            <a:ext cx="50895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интегрируется с МИС Ариадна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регулярно пополняется  список приборов-анализаторов, подключаемых к системе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передача данных во внешние информационные системы здравоохранения (ЕГИСЗ, РМИС и т.п.)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возможность глобальной интеграции с (центральные лаборатории для регионов)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собственная бухгалтерия и склад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5"/>
          <p:cNvSpPr>
            <a:spLocks noChangeArrowheads="1"/>
          </p:cNvSpPr>
          <p:nvPr/>
        </p:nvSpPr>
        <p:spPr bwMode="auto">
          <a:xfrm>
            <a:off x="766763" y="925513"/>
            <a:ext cx="10307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Софтлайн готовит к внедрению МИС «Ариадна» инфраструктуру Организации, в случае ее несостоятельности: отказоустойчивость, безопасность, оснащенность, модернизация;</a:t>
            </a:r>
          </a:p>
        </p:txBody>
      </p:sp>
      <p:pic>
        <p:nvPicPr>
          <p:cNvPr id="33794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766763" y="1876425"/>
            <a:ext cx="1030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Проводит аудит и выполняет мероприятие направленные на соответствие  требованиям 152ФЗ о защите персональных данных;</a:t>
            </a:r>
          </a:p>
        </p:txBody>
      </p:sp>
      <p:sp>
        <p:nvSpPr>
          <p:cNvPr id="33797" name="Прямоугольник 8"/>
          <p:cNvSpPr>
            <a:spLocks noChangeArrowheads="1"/>
          </p:cNvSpPr>
          <p:nvPr/>
        </p:nvSpPr>
        <p:spPr bwMode="auto">
          <a:xfrm>
            <a:off x="766763" y="2566988"/>
            <a:ext cx="10307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Организует или модернизирует колл-центр для интеграции с МИС «Ариадна»; </a:t>
            </a:r>
          </a:p>
        </p:txBody>
      </p: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4241800" y="134938"/>
            <a:ext cx="7850188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  <a:latin typeface="Segoe UI Light" pitchFamily="34" charset="0"/>
              </a:rPr>
              <a:t>Совместная работа  с </a:t>
            </a:r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766763" y="3027363"/>
            <a:ext cx="10307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Разработка и внедрение концепции «Телемедицины», «Второе мнение»  итд.</a:t>
            </a:r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766763" y="3487738"/>
            <a:ext cx="1030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Организация  системы электронного документооборота  в интеграции с МИС «Ариадна»; </a:t>
            </a:r>
          </a:p>
        </p:txBody>
      </p:sp>
      <p:sp>
        <p:nvSpPr>
          <p:cNvPr id="33801" name="Прямоугольник 13"/>
          <p:cNvSpPr>
            <a:spLocks noChangeArrowheads="1"/>
          </p:cNvSpPr>
          <p:nvPr/>
        </p:nvSpPr>
        <p:spPr bwMode="auto">
          <a:xfrm>
            <a:off x="766763" y="4219575"/>
            <a:ext cx="1030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Реализация проектов по организации безопасности объекта: СКУД, видеорегистрация и аналитика, учет рабочего времени. </a:t>
            </a:r>
          </a:p>
        </p:txBody>
      </p:sp>
      <p:sp>
        <p:nvSpPr>
          <p:cNvPr id="33802" name="Прямоугольник 14"/>
          <p:cNvSpPr>
            <a:spLocks noChangeArrowheads="1"/>
          </p:cNvSpPr>
          <p:nvPr/>
        </p:nvSpPr>
        <p:spPr bwMode="auto">
          <a:xfrm>
            <a:off x="766763" y="3487738"/>
            <a:ext cx="1030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Организация  системы электронного документооборота  в интеграции с МИС «Ариадна»; </a:t>
            </a:r>
          </a:p>
        </p:txBody>
      </p:sp>
      <p:sp>
        <p:nvSpPr>
          <p:cNvPr id="33803" name="Прямоугольник 15"/>
          <p:cNvSpPr>
            <a:spLocks noChangeArrowheads="1"/>
          </p:cNvSpPr>
          <p:nvPr/>
        </p:nvSpPr>
        <p:spPr bwMode="auto">
          <a:xfrm>
            <a:off x="766763" y="4956175"/>
            <a:ext cx="1030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Организация  системы электронного документооборота  в интеграции с МИС «Ариадна»;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5"/>
          <p:cNvSpPr>
            <a:spLocks noChangeArrowheads="1"/>
          </p:cNvSpPr>
          <p:nvPr/>
        </p:nvSpPr>
        <p:spPr bwMode="auto">
          <a:xfrm>
            <a:off x="2132013" y="1135063"/>
            <a:ext cx="7927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Портфель решений ЦК Здравоохранение</a:t>
            </a:r>
          </a:p>
        </p:txBody>
      </p:sp>
      <p:pic>
        <p:nvPicPr>
          <p:cNvPr id="16386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2132013" y="2233613"/>
            <a:ext cx="7927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Экспертные средства диагностической визуализации (системы обработки изображений).</a:t>
            </a: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Архивы медицинских изображений (</a:t>
            </a:r>
            <a:r>
              <a:rPr lang="en-US" sz="2000" b="1">
                <a:solidFill>
                  <a:srgbClr val="902039"/>
                </a:solidFill>
                <a:latin typeface="Calibri" pitchFamily="34" charset="0"/>
              </a:rPr>
              <a:t>PACS)</a:t>
            </a: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Автоматизация отделений реанимации и интенсивной терапии.</a:t>
            </a: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Управление данными в акушерстве. Фетальный мониторинг.</a:t>
            </a: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Медицинские и лабораторные информационные системы (МИС и ЛИС).</a:t>
            </a: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Информационно-аналитическая система для здравоохранения.</a:t>
            </a: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Решения для телемедицины (</a:t>
            </a:r>
            <a:r>
              <a:rPr lang="en-US" sz="2000" b="1">
                <a:solidFill>
                  <a:srgbClr val="902039"/>
                </a:solidFill>
                <a:latin typeface="Calibri" pitchFamily="34" charset="0"/>
              </a:rPr>
              <a:t>Medsenger)</a:t>
            </a: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.</a:t>
            </a:r>
            <a:endParaRPr lang="en-US" sz="2000" b="1">
              <a:solidFill>
                <a:srgbClr val="902039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000" b="1">
                <a:solidFill>
                  <a:srgbClr val="902039"/>
                </a:solidFill>
                <a:latin typeface="Calibri" pitchFamily="34" charset="0"/>
              </a:rPr>
              <a:t>Поставки медицинского оборудования.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5"/>
          <p:cNvSpPr>
            <a:spLocks noChangeArrowheads="1"/>
          </p:cNvSpPr>
          <p:nvPr/>
        </p:nvSpPr>
        <p:spPr bwMode="auto">
          <a:xfrm>
            <a:off x="2525713" y="1233488"/>
            <a:ext cx="779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Поставки медицинского оборудования</a:t>
            </a:r>
          </a:p>
        </p:txBody>
      </p:sp>
      <p:pic>
        <p:nvPicPr>
          <p:cNvPr id="36866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663575" y="2125663"/>
            <a:ext cx="65452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    В ЦК регулярно поступают запросы от клиентов о возможности поставок медицинского оборудования. Чаще всего эти запросы вызваны тем, что специализирующиеся компании-дистрибьюторы не всегда готовы предлагать своим клиентам различные схемы оплаты поставляемого оборудования. Клиенты же в свою очередь не всегда имеют возможность заплатить сразу 50-100млн. за аппарат МРТ, например, и предпочли бы разнести расходы на несколько лет.  Софтлайн в этом случае может выступать посредником и предложить широкий набор вариантов от классического лизинга, до различных схем </a:t>
            </a:r>
            <a:r>
              <a:rPr lang="en-US">
                <a:latin typeface="Calibri" pitchFamily="34" charset="0"/>
              </a:rPr>
              <a:t>HAAS</a:t>
            </a:r>
            <a:r>
              <a:rPr lang="ru-RU">
                <a:latin typeface="Calibri" pitchFamily="34" charset="0"/>
              </a:rPr>
              <a:t>, факторинга и т.п., в том числе и для гос. заказчиков. Каждый такой проект индивидуален как по производителям, так и по составу оборудования.</a:t>
            </a:r>
          </a:p>
        </p:txBody>
      </p:sp>
      <p:pic>
        <p:nvPicPr>
          <p:cNvPr id="36869" name="Picture 6" descr="Картинки по запросу томогра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838" y="1817688"/>
            <a:ext cx="27400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Картинки по запросу с-ду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4150" y="3708400"/>
            <a:ext cx="36337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Картинки по запросу узи аппара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1150" y="1930400"/>
            <a:ext cx="9667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:\Users\Suneginka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4963" y="1062038"/>
            <a:ext cx="11639550" cy="549275"/>
          </a:xfrm>
          <a:prstGeom prst="rect">
            <a:avLst/>
          </a:prstGeom>
          <a:solidFill>
            <a:srgbClr val="902039"/>
          </a:solidFill>
          <a:ln w="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  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История успеха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2" name="Text Placeholder 3"/>
          <p:cNvSpPr txBox="1">
            <a:spLocks/>
          </p:cNvSpPr>
          <p:nvPr/>
        </p:nvSpPr>
        <p:spPr bwMode="auto">
          <a:xfrm>
            <a:off x="828675" y="1916113"/>
            <a:ext cx="11145838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2012-2014гг Комплексный проект в рамках развития ЕГИСЗ Магаданской области (поставка терминалов, выполнение работ по ИБ и внедрение МИС ).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2014г Глобальное партнерство с </a:t>
            </a:r>
            <a:r>
              <a:rPr lang="en-US" sz="1700">
                <a:latin typeface="Calibri" pitchFamily="34" charset="0"/>
              </a:rPr>
              <a:t>PHILIPS</a:t>
            </a:r>
            <a:r>
              <a:rPr lang="ru-RU" sz="1700">
                <a:latin typeface="Calibri" pitchFamily="34" charset="0"/>
              </a:rPr>
              <a:t>. Создание ЦАМИ в Красноярском крае (на базе </a:t>
            </a:r>
            <a:r>
              <a:rPr lang="en-US" sz="1700">
                <a:latin typeface="Calibri" pitchFamily="34" charset="0"/>
              </a:rPr>
              <a:t>PACS </a:t>
            </a:r>
            <a:r>
              <a:rPr lang="ru-RU" sz="1700">
                <a:latin typeface="Calibri" pitchFamily="34" charset="0"/>
              </a:rPr>
              <a:t>«Махаон» и </a:t>
            </a:r>
            <a:r>
              <a:rPr lang="en-US" sz="1700">
                <a:latin typeface="Calibri" pitchFamily="34" charset="0"/>
              </a:rPr>
              <a:t>Philips IntelliSpace Portal</a:t>
            </a:r>
            <a:r>
              <a:rPr lang="ru-RU" sz="1700">
                <a:latin typeface="Calibri" pitchFamily="34" charset="0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2014г внедрение экспертной визуализации (</a:t>
            </a:r>
            <a:r>
              <a:rPr lang="en-US" sz="1700">
                <a:latin typeface="Calibri" pitchFamily="34" charset="0"/>
              </a:rPr>
              <a:t>AV</a:t>
            </a:r>
            <a:r>
              <a:rPr lang="ru-RU" sz="1700">
                <a:latin typeface="Calibri" pitchFamily="34" charset="0"/>
              </a:rPr>
              <a:t>) на базе решения </a:t>
            </a:r>
            <a:r>
              <a:rPr lang="en-US" sz="1700">
                <a:latin typeface="Calibri" pitchFamily="34" charset="0"/>
              </a:rPr>
              <a:t>Philips IntelliSpace Portal </a:t>
            </a:r>
            <a:r>
              <a:rPr lang="ru-RU" sz="1700">
                <a:latin typeface="Calibri" pitchFamily="34" charset="0"/>
              </a:rPr>
              <a:t>в Краснояской краевой больнице и Красноярском краевом клиническом онкологическом диспансере.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2015г –ЦАМИ (</a:t>
            </a:r>
            <a:r>
              <a:rPr lang="en-US" sz="1700">
                <a:latin typeface="Calibri" pitchFamily="34" charset="0"/>
              </a:rPr>
              <a:t>PACS </a:t>
            </a:r>
            <a:r>
              <a:rPr lang="ru-RU" sz="1700">
                <a:latin typeface="Calibri" pitchFamily="34" charset="0"/>
              </a:rPr>
              <a:t>+ </a:t>
            </a:r>
            <a:r>
              <a:rPr lang="en-US" sz="1700">
                <a:latin typeface="Calibri" pitchFamily="34" charset="0"/>
              </a:rPr>
              <a:t>AV</a:t>
            </a:r>
            <a:r>
              <a:rPr lang="ru-RU" sz="1700">
                <a:latin typeface="Calibri" pitchFamily="34" charset="0"/>
              </a:rPr>
              <a:t>) в г. Южно-Сахалинск.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2015г – </a:t>
            </a:r>
            <a:r>
              <a:rPr lang="en-US" sz="1700">
                <a:latin typeface="Calibri" pitchFamily="34" charset="0"/>
              </a:rPr>
              <a:t>AV</a:t>
            </a:r>
            <a:r>
              <a:rPr lang="ru-RU" sz="1700">
                <a:latin typeface="Calibri" pitchFamily="34" charset="0"/>
              </a:rPr>
              <a:t> в Приморском онкологическом диспансере г.Владивосток.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2016г – </a:t>
            </a:r>
            <a:r>
              <a:rPr lang="en-US" sz="1700">
                <a:latin typeface="Calibri" pitchFamily="34" charset="0"/>
              </a:rPr>
              <a:t>AV</a:t>
            </a:r>
            <a:r>
              <a:rPr lang="ru-RU" sz="1700">
                <a:latin typeface="Calibri" pitchFamily="34" charset="0"/>
              </a:rPr>
              <a:t> на базе решения </a:t>
            </a:r>
            <a:r>
              <a:rPr lang="en-US" sz="1700">
                <a:latin typeface="Calibri" pitchFamily="34" charset="0"/>
              </a:rPr>
              <a:t>Philips IntelliSpace Portal </a:t>
            </a:r>
            <a:r>
              <a:rPr lang="ru-RU" sz="1700">
                <a:latin typeface="Calibri" pitchFamily="34" charset="0"/>
              </a:rPr>
              <a:t>в ФГБУ СФБИЦ им. Академика Е.Н.Мешалкина   , г.Новосибирск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2016г – комплексный проект (создание ЦОД + внедрение МИС «Ариадна») в Екатеринбургском центре МНТК «Микрохирургия глаза» (текущий проект)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2016 -2017г – внедрение МИС «Ариадна» в Медицинском центре страховой компании «Капитал-Полис», г. Санкт-Петербург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2017г. - проект по МИС «Ариадна» в Новосибирском центре МНТК «Микрохирургия глаза» (текущий проект)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81733"/>
              </a:buClr>
              <a:buFont typeface="Wingdings" pitchFamily="2" charset="2"/>
              <a:buChar char="§"/>
            </a:pPr>
            <a:r>
              <a:rPr lang="ru-RU" sz="1700">
                <a:latin typeface="Calibri" pitchFamily="34" charset="0"/>
              </a:rPr>
              <a:t>2017г. -  создание архива мед. изображений (</a:t>
            </a:r>
            <a:r>
              <a:rPr lang="en-US" sz="1700">
                <a:latin typeface="Calibri" pitchFamily="34" charset="0"/>
              </a:rPr>
              <a:t>HW Dell</a:t>
            </a:r>
            <a:r>
              <a:rPr lang="ru-RU" sz="1700">
                <a:latin typeface="Calibri" pitchFamily="34" charset="0"/>
              </a:rPr>
              <a:t> + </a:t>
            </a:r>
            <a:r>
              <a:rPr lang="en-US" sz="1700">
                <a:latin typeface="Calibri" pitchFamily="34" charset="0"/>
              </a:rPr>
              <a:t>PACS </a:t>
            </a:r>
            <a:r>
              <a:rPr lang="ru-RU" sz="1700">
                <a:latin typeface="Calibri" pitchFamily="34" charset="0"/>
              </a:rPr>
              <a:t>«Махаон») в Лечебно-диагностическом центре  Международного института биологических систем им. Сергея Березина, г.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658813" y="1146175"/>
            <a:ext cx="7324725" cy="668338"/>
          </a:xfrm>
        </p:spPr>
        <p:txBody>
          <a:bodyPr/>
          <a:lstStyle/>
          <a:p>
            <a:pPr algn="ctr"/>
            <a:r>
              <a:rPr lang="ru-RU" smtClean="0"/>
              <a:t>Вопросы ? </a:t>
            </a: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334963" y="3286125"/>
            <a:ext cx="103584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02039"/>
                </a:solidFill>
                <a:latin typeface="Calibri" pitchFamily="34" charset="0"/>
              </a:rPr>
              <a:t>Анна Ласточкина</a:t>
            </a:r>
          </a:p>
          <a:p>
            <a:r>
              <a:rPr lang="ru-RU">
                <a:solidFill>
                  <a:srgbClr val="902039"/>
                </a:solidFill>
                <a:latin typeface="Calibri" pitchFamily="34" charset="0"/>
              </a:rPr>
              <a:t>Руководитель направления по работе с организациями здравоохранения</a:t>
            </a:r>
          </a:p>
          <a:p>
            <a:r>
              <a:rPr lang="ru-RU">
                <a:latin typeface="Calibri" pitchFamily="34" charset="0"/>
              </a:rPr>
              <a:t>М +7 (905) 285 38 81 | </a:t>
            </a:r>
            <a:r>
              <a:rPr lang="ru-RU" u="sng">
                <a:latin typeface="Calibri" pitchFamily="34" charset="0"/>
                <a:hlinkClick r:id="rId4"/>
              </a:rPr>
              <a:t>A.Las@softlinegroup.com</a:t>
            </a:r>
            <a:r>
              <a:rPr lang="ru-RU">
                <a:solidFill>
                  <a:srgbClr val="902039"/>
                </a:solidFill>
                <a:latin typeface="Calibri" pitchFamily="34" charset="0"/>
              </a:rPr>
              <a:t>| К</a:t>
            </a:r>
          </a:p>
          <a:p>
            <a:r>
              <a:rPr lang="ru-RU">
                <a:solidFill>
                  <a:srgbClr val="902039"/>
                </a:solidFill>
                <a:latin typeface="Calibri" pitchFamily="34" charset="0"/>
              </a:rPr>
              <a:t>Компания SoftLine |</a:t>
            </a:r>
          </a:p>
          <a:p>
            <a:endParaRPr lang="ru-RU" sz="1400">
              <a:solidFill>
                <a:srgbClr val="90203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5"/>
          <p:cNvSpPr>
            <a:spLocks noChangeArrowheads="1"/>
          </p:cNvSpPr>
          <p:nvPr/>
        </p:nvSpPr>
        <p:spPr bwMode="auto">
          <a:xfrm>
            <a:off x="4659313" y="2074863"/>
            <a:ext cx="6807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02039"/>
                </a:solidFill>
                <a:latin typeface="Calibri" pitchFamily="34" charset="0"/>
              </a:rPr>
              <a:t>Экспертные системы диагностической визуализации (хранение, обработка и анализ медицинских изображений)</a:t>
            </a:r>
          </a:p>
        </p:txBody>
      </p:sp>
      <p:pic>
        <p:nvPicPr>
          <p:cNvPr id="17410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1643063"/>
            <a:ext cx="43592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:\Users\Suneginka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9538"/>
            <a:ext cx="3600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27513" y="109538"/>
            <a:ext cx="7816850" cy="7080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  <a:latin typeface="Segoe UI Light" pitchFamily="34" charset="0"/>
              </a:rPr>
              <a:t>Системы экспертного класса для получения, анализа и обработки изображений КТ, МРТ и оборудования ядерной медицины</a:t>
            </a: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3660775" y="1825625"/>
            <a:ext cx="83835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Снижение времени до 80% (в 5 раз!) на обработку изображений за счет автоматизации пост-обработки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Функции телемедицины за счет удаленной совместной работы диагностов разных медицинских учреждений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Интеграция с оборудованием любых производителей</a:t>
            </a:r>
            <a:r>
              <a:rPr lang="en-US" sz="1600">
                <a:latin typeface="Segoe UI Light" pitchFamily="34" charset="0"/>
              </a:rPr>
              <a:t>, </a:t>
            </a:r>
            <a:r>
              <a:rPr lang="ru-RU" sz="1600">
                <a:latin typeface="Segoe UI Light" pitchFamily="34" charset="0"/>
              </a:rPr>
              <a:t>возможность масштабирования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Широкий спектр клинических пакетов</a:t>
            </a:r>
            <a:r>
              <a:rPr lang="en-US" sz="1600">
                <a:latin typeface="Segoe UI Light" pitchFamily="34" charset="0"/>
              </a:rPr>
              <a:t>: </a:t>
            </a:r>
            <a:r>
              <a:rPr lang="ru-RU" sz="1600">
                <a:latin typeface="Segoe UI Light" pitchFamily="34" charset="0"/>
              </a:rPr>
              <a:t>онкология, кардиология, неврология, планирование хирургии и пр.</a:t>
            </a:r>
            <a:endParaRPr lang="en-US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endParaRPr lang="ru-RU" sz="1600">
              <a:latin typeface="Segoe UI Light" pitchFamily="34" charset="0"/>
            </a:endParaRPr>
          </a:p>
          <a:p>
            <a:pPr marL="342900" indent="-342900">
              <a:buSzPct val="80000"/>
              <a:buFont typeface="Arial" charset="0"/>
              <a:buChar char="•"/>
            </a:pPr>
            <a:r>
              <a:rPr lang="ru-RU" sz="1600">
                <a:latin typeface="Segoe UI Light" pitchFamily="34" charset="0"/>
              </a:rPr>
              <a:t>Заменяет все специализированные рабочие места станции диагностического оборудования, консолидировав все клинические пакеты на одном сервере</a:t>
            </a:r>
          </a:p>
        </p:txBody>
      </p:sp>
      <p:pic>
        <p:nvPicPr>
          <p:cNvPr id="1843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116138"/>
            <a:ext cx="16557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3025" y="3082925"/>
            <a:ext cx="8191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2"/>
          <p:cNvPicPr>
            <a:picLocks noChangeAspect="1"/>
          </p:cNvPicPr>
          <p:nvPr/>
        </p:nvPicPr>
        <p:blipFill>
          <a:blip r:embed="rId6"/>
          <a:srcRect r="14978"/>
          <a:stretch>
            <a:fillRect/>
          </a:stretch>
        </p:blipFill>
        <p:spPr bwMode="auto">
          <a:xfrm>
            <a:off x="847725" y="4291013"/>
            <a:ext cx="2044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>
          <a:xfrm>
            <a:off x="3738563" y="985838"/>
            <a:ext cx="4302125" cy="2019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2850" y="177800"/>
            <a:ext cx="10152063" cy="44767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902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«Идеальная» схема управления лечебным процессом в лучевой диагностике</a:t>
            </a:r>
            <a:endParaRPr lang="en-US" b="1" dirty="0">
              <a:solidFill>
                <a:srgbClr val="902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4"/>
          <p:cNvCxnSpPr>
            <a:stCxn id="23" idx="0"/>
            <a:endCxn id="51" idx="3"/>
          </p:cNvCxnSpPr>
          <p:nvPr>
            <p:custDataLst>
              <p:tags r:id="rId1"/>
            </p:custDataLst>
          </p:nvPr>
        </p:nvCxnSpPr>
        <p:spPr>
          <a:xfrm flipH="1" flipV="1">
            <a:off x="7377113" y="2455863"/>
            <a:ext cx="2395537" cy="1825625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"/>
          <p:cNvCxnSpPr>
            <a:stCxn id="9" idx="0"/>
            <a:endCxn id="25" idx="2"/>
          </p:cNvCxnSpPr>
          <p:nvPr>
            <p:custDataLst>
              <p:tags r:id="rId2"/>
            </p:custDataLst>
          </p:nvPr>
        </p:nvCxnSpPr>
        <p:spPr>
          <a:xfrm flipV="1">
            <a:off x="3502025" y="2855913"/>
            <a:ext cx="2416175" cy="1843087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1" name="Group 79"/>
          <p:cNvGrpSpPr>
            <a:grpSpLocks/>
          </p:cNvGrpSpPr>
          <p:nvPr/>
        </p:nvGrpSpPr>
        <p:grpSpPr bwMode="auto">
          <a:xfrm>
            <a:off x="3078163" y="4354513"/>
            <a:ext cx="847725" cy="1050925"/>
            <a:chOff x="417634" y="2067690"/>
            <a:chExt cx="845771" cy="1167028"/>
          </a:xfrm>
        </p:grpSpPr>
        <p:pic>
          <p:nvPicPr>
            <p:cNvPr id="19508" name="Picture 53" descr="ct scannin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6"/>
            <a:srcRect l="-2228" t="-1582" r="-7201"/>
            <a:stretch>
              <a:fillRect/>
            </a:stretch>
          </p:blipFill>
          <p:spPr bwMode="auto">
            <a:xfrm>
              <a:off x="417634" y="2449585"/>
              <a:ext cx="845771" cy="785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9" name="TextBox 2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0661" y="2067690"/>
              <a:ext cx="399717" cy="20487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SzPct val="100000"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19462" name="Group 78"/>
          <p:cNvGrpSpPr>
            <a:grpSpLocks/>
          </p:cNvGrpSpPr>
          <p:nvPr/>
        </p:nvGrpSpPr>
        <p:grpSpPr bwMode="auto">
          <a:xfrm>
            <a:off x="4162425" y="4351338"/>
            <a:ext cx="877888" cy="1028700"/>
            <a:chOff x="1283810" y="2065124"/>
            <a:chExt cx="921298" cy="1169594"/>
          </a:xfrm>
        </p:grpSpPr>
        <p:pic>
          <p:nvPicPr>
            <p:cNvPr id="19506" name="Picture 55" descr="Achieva 3.0T TX MRI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7"/>
            <a:srcRect l="-9599" t="-1582" r="-9599"/>
            <a:stretch>
              <a:fillRect/>
            </a:stretch>
          </p:blipFill>
          <p:spPr bwMode="auto">
            <a:xfrm>
              <a:off x="1283810" y="2449585"/>
              <a:ext cx="921298" cy="785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07" name="TextBox 22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23782" y="2065124"/>
              <a:ext cx="441354" cy="21000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SzPct val="100000"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MR</a:t>
              </a:r>
            </a:p>
          </p:txBody>
        </p:sp>
      </p:grpSp>
      <p:grpSp>
        <p:nvGrpSpPr>
          <p:cNvPr id="19463" name="Group 76"/>
          <p:cNvGrpSpPr>
            <a:grpSpLocks/>
          </p:cNvGrpSpPr>
          <p:nvPr/>
        </p:nvGrpSpPr>
        <p:grpSpPr bwMode="auto">
          <a:xfrm>
            <a:off x="5454650" y="4354513"/>
            <a:ext cx="858838" cy="1060450"/>
            <a:chOff x="3132970" y="2065370"/>
            <a:chExt cx="1038818" cy="1165986"/>
          </a:xfrm>
        </p:grpSpPr>
        <p:pic>
          <p:nvPicPr>
            <p:cNvPr id="19504" name="Picture 65" descr="http://tbn0.google.com/images?q=tbn:tA5UBEzmna8wQM:http://www.orthopedicproductguide.com/bguide/User/Category/Assets/ProdLogo/allura.jpg">
              <a:hlinkClick r:id="rId48"/>
            </p:cNvPr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/>
            <a:srcRect t="-8745"/>
            <a:stretch>
              <a:fillRect/>
            </a:stretch>
          </p:blipFill>
          <p:spPr bwMode="auto">
            <a:xfrm>
              <a:off x="3132970" y="2390862"/>
              <a:ext cx="1038818" cy="840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05" name="TextBox 220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38019" y="2065370"/>
              <a:ext cx="628721" cy="20315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SzPct val="100000"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Angio</a:t>
              </a:r>
            </a:p>
          </p:txBody>
        </p:sp>
      </p:grpSp>
      <p:grpSp>
        <p:nvGrpSpPr>
          <p:cNvPr id="19464" name="Group 74"/>
          <p:cNvGrpSpPr>
            <a:grpSpLocks/>
          </p:cNvGrpSpPr>
          <p:nvPr/>
        </p:nvGrpSpPr>
        <p:grpSpPr bwMode="auto">
          <a:xfrm>
            <a:off x="6654800" y="4330700"/>
            <a:ext cx="769938" cy="996950"/>
            <a:chOff x="5351822" y="2057535"/>
            <a:chExt cx="857440" cy="1180059"/>
          </a:xfrm>
        </p:grpSpPr>
        <p:pic>
          <p:nvPicPr>
            <p:cNvPr id="19502" name="Picture 67" descr="iU22 ultrasound system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/>
            <a:srcRect t="-1955"/>
            <a:stretch>
              <a:fillRect/>
            </a:stretch>
          </p:blipFill>
          <p:spPr bwMode="auto">
            <a:xfrm>
              <a:off x="5351822" y="2449585"/>
              <a:ext cx="857440" cy="7880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03" name="TextBox 2200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575479" y="2057535"/>
              <a:ext cx="410126" cy="21882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SzPct val="100000"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U.S.</a:t>
              </a:r>
            </a:p>
          </p:txBody>
        </p:sp>
      </p:grpSp>
      <p:grpSp>
        <p:nvGrpSpPr>
          <p:cNvPr id="19465" name="Group 69"/>
          <p:cNvGrpSpPr>
            <a:grpSpLocks/>
          </p:cNvGrpSpPr>
          <p:nvPr/>
        </p:nvGrpSpPr>
        <p:grpSpPr bwMode="auto">
          <a:xfrm>
            <a:off x="7907338" y="4346575"/>
            <a:ext cx="771525" cy="1074738"/>
            <a:chOff x="7171373" y="2066556"/>
            <a:chExt cx="797517" cy="1165192"/>
          </a:xfrm>
        </p:grpSpPr>
        <p:pic>
          <p:nvPicPr>
            <p:cNvPr id="19500" name="Picture 80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/>
            <a:srcRect t="-4213" b="-4584"/>
            <a:stretch>
              <a:fillRect/>
            </a:stretch>
          </p:blipFill>
          <p:spPr bwMode="auto">
            <a:xfrm>
              <a:off x="7171373" y="2390862"/>
              <a:ext cx="797517" cy="8408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01" name="TextBox 22000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71367" y="2066556"/>
              <a:ext cx="597529" cy="20016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SzPct val="100000"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X-Ray</a:t>
              </a:r>
            </a:p>
          </p:txBody>
        </p:sp>
      </p:grpSp>
      <p:pic>
        <p:nvPicPr>
          <p:cNvPr id="1946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/>
          <a:srcRect/>
          <a:stretch>
            <a:fillRect/>
          </a:stretch>
        </p:blipFill>
        <p:spPr bwMode="auto">
          <a:xfrm>
            <a:off x="9201150" y="4281488"/>
            <a:ext cx="1141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9" descr="PowerEdge 2420">
            <a:hlinkClick r:id="rId53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/>
          <a:srcRect/>
          <a:stretch>
            <a:fillRect/>
          </a:stretch>
        </p:blipFill>
        <p:spPr bwMode="auto">
          <a:xfrm>
            <a:off x="4286250" y="1976438"/>
            <a:ext cx="4445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90" descr="PowerEdge 2420">
            <a:hlinkClick r:id="rId53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/>
          <a:srcRect/>
          <a:stretch>
            <a:fillRect/>
          </a:stretch>
        </p:blipFill>
        <p:spPr bwMode="auto">
          <a:xfrm>
            <a:off x="5695950" y="1976438"/>
            <a:ext cx="4445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5"/>
          <a:srcRect/>
          <a:stretch>
            <a:fillRect/>
          </a:stretch>
        </p:blipFill>
        <p:spPr bwMode="auto">
          <a:xfrm>
            <a:off x="1744663" y="985838"/>
            <a:ext cx="6699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/>
          <a:srcRect/>
          <a:stretch>
            <a:fillRect/>
          </a:stretch>
        </p:blipFill>
        <p:spPr bwMode="auto">
          <a:xfrm>
            <a:off x="1720850" y="2073275"/>
            <a:ext cx="7413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/>
          <a:srcRect/>
          <a:stretch>
            <a:fillRect/>
          </a:stretch>
        </p:blipFill>
        <p:spPr bwMode="auto">
          <a:xfrm>
            <a:off x="1692275" y="3709988"/>
            <a:ext cx="7461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7"/>
          <p:cNvCxnSpPr>
            <a:stCxn id="26" idx="3"/>
            <a:endCxn id="24" idx="1"/>
          </p:cNvCxnSpPr>
          <p:nvPr>
            <p:custDataLst>
              <p:tags r:id="rId9"/>
            </p:custDataLst>
          </p:nvPr>
        </p:nvCxnSpPr>
        <p:spPr>
          <a:xfrm>
            <a:off x="2414588" y="1319213"/>
            <a:ext cx="1871662" cy="1096962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8"/>
          <p:cNvCxnSpPr>
            <a:stCxn id="27" idx="3"/>
            <a:endCxn id="24" idx="1"/>
          </p:cNvCxnSpPr>
          <p:nvPr>
            <p:custDataLst>
              <p:tags r:id="rId10"/>
            </p:custDataLst>
          </p:nvPr>
        </p:nvCxnSpPr>
        <p:spPr>
          <a:xfrm flipV="1">
            <a:off x="2462213" y="2416175"/>
            <a:ext cx="1824037" cy="26988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9"/>
          <p:cNvCxnSpPr>
            <a:stCxn id="28" idx="3"/>
            <a:endCxn id="24" idx="1"/>
          </p:cNvCxnSpPr>
          <p:nvPr>
            <p:custDataLst>
              <p:tags r:id="rId11"/>
            </p:custDataLst>
          </p:nvPr>
        </p:nvCxnSpPr>
        <p:spPr>
          <a:xfrm flipV="1">
            <a:off x="2438400" y="2416175"/>
            <a:ext cx="1847850" cy="1665288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36738" y="3005138"/>
            <a:ext cx="1804987" cy="430212"/>
          </a:xfrm>
          <a:prstGeom prst="rect">
            <a:avLst/>
          </a:prstGeom>
          <a:solidFill>
            <a:srgbClr val="EE901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FontTx/>
              <a:buAutoNum type="arabicPeriod"/>
            </a:pPr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Запись пациента на приём/обследование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3"/>
            </p:custDataLst>
          </p:nvPr>
        </p:nvSpPr>
        <p:spPr>
          <a:xfrm>
            <a:off x="3784600" y="1296988"/>
            <a:ext cx="1604963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+mn-lt"/>
                <a:cs typeface="+mn-cs"/>
              </a:rPr>
              <a:t>Медицинская информационная система (МИС/РИС)</a:t>
            </a:r>
            <a:endParaRPr lang="en-US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34" name="Straight Arrow Connector 32"/>
          <p:cNvCxnSpPr>
            <a:stCxn id="24" idx="3"/>
            <a:endCxn id="9" idx="0"/>
          </p:cNvCxnSpPr>
          <p:nvPr>
            <p:custDataLst>
              <p:tags r:id="rId14"/>
            </p:custDataLst>
          </p:nvPr>
        </p:nvCxnSpPr>
        <p:spPr>
          <a:xfrm flipH="1">
            <a:off x="3502025" y="2416175"/>
            <a:ext cx="1228725" cy="2282825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3"/>
          <p:cNvCxnSpPr>
            <a:stCxn id="24" idx="3"/>
            <a:endCxn id="12" idx="0"/>
          </p:cNvCxnSpPr>
          <p:nvPr>
            <p:custDataLst>
              <p:tags r:id="rId15"/>
            </p:custDataLst>
          </p:nvPr>
        </p:nvCxnSpPr>
        <p:spPr>
          <a:xfrm flipH="1">
            <a:off x="4600575" y="2416175"/>
            <a:ext cx="130175" cy="2273300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4"/>
          <p:cNvCxnSpPr>
            <a:stCxn id="24" idx="3"/>
            <a:endCxn id="15" idx="0"/>
          </p:cNvCxnSpPr>
          <p:nvPr>
            <p:custDataLst>
              <p:tags r:id="rId16"/>
            </p:custDataLst>
          </p:nvPr>
        </p:nvCxnSpPr>
        <p:spPr>
          <a:xfrm>
            <a:off x="4730750" y="2416175"/>
            <a:ext cx="1154113" cy="2235200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5"/>
          <p:cNvCxnSpPr>
            <a:stCxn id="24" idx="3"/>
            <a:endCxn id="18" idx="0"/>
          </p:cNvCxnSpPr>
          <p:nvPr>
            <p:custDataLst>
              <p:tags r:id="rId17"/>
            </p:custDataLst>
          </p:nvPr>
        </p:nvCxnSpPr>
        <p:spPr>
          <a:xfrm>
            <a:off x="4730750" y="2416175"/>
            <a:ext cx="2309813" cy="2246313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6"/>
          <p:cNvCxnSpPr>
            <a:stCxn id="24" idx="3"/>
            <a:endCxn id="21" idx="0"/>
          </p:cNvCxnSpPr>
          <p:nvPr>
            <p:custDataLst>
              <p:tags r:id="rId18"/>
            </p:custDataLst>
          </p:nvPr>
        </p:nvCxnSpPr>
        <p:spPr>
          <a:xfrm>
            <a:off x="4730750" y="2416175"/>
            <a:ext cx="3562350" cy="2228850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7"/>
          <p:cNvCxnSpPr>
            <a:stCxn id="24" idx="3"/>
            <a:endCxn id="25" idx="1"/>
          </p:cNvCxnSpPr>
          <p:nvPr>
            <p:custDataLst>
              <p:tags r:id="rId19"/>
            </p:custDataLst>
          </p:nvPr>
        </p:nvCxnSpPr>
        <p:spPr>
          <a:xfrm>
            <a:off x="4730750" y="2416175"/>
            <a:ext cx="965200" cy="0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8"/>
          <p:cNvCxnSpPr>
            <a:stCxn id="12" idx="0"/>
            <a:endCxn id="25" idx="2"/>
          </p:cNvCxnSpPr>
          <p:nvPr>
            <p:custDataLst>
              <p:tags r:id="rId20"/>
            </p:custDataLst>
          </p:nvPr>
        </p:nvCxnSpPr>
        <p:spPr>
          <a:xfrm flipV="1">
            <a:off x="4600575" y="2855913"/>
            <a:ext cx="1317625" cy="1833562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9"/>
          <p:cNvCxnSpPr>
            <a:stCxn id="15" idx="0"/>
            <a:endCxn id="25" idx="2"/>
          </p:cNvCxnSpPr>
          <p:nvPr>
            <p:custDataLst>
              <p:tags r:id="rId21"/>
            </p:custDataLst>
          </p:nvPr>
        </p:nvCxnSpPr>
        <p:spPr>
          <a:xfrm flipV="1">
            <a:off x="5884863" y="2855913"/>
            <a:ext cx="33337" cy="1795462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0"/>
          <p:cNvCxnSpPr>
            <a:stCxn id="18" idx="0"/>
            <a:endCxn id="25" idx="2"/>
          </p:cNvCxnSpPr>
          <p:nvPr>
            <p:custDataLst>
              <p:tags r:id="rId22"/>
            </p:custDataLst>
          </p:nvPr>
        </p:nvCxnSpPr>
        <p:spPr>
          <a:xfrm flipH="1" flipV="1">
            <a:off x="5918200" y="2855913"/>
            <a:ext cx="1122363" cy="1806575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1"/>
          <p:cNvCxnSpPr>
            <a:stCxn id="21" idx="0"/>
            <a:endCxn id="25" idx="2"/>
          </p:cNvCxnSpPr>
          <p:nvPr>
            <p:custDataLst>
              <p:tags r:id="rId23"/>
            </p:custDataLst>
          </p:nvPr>
        </p:nvCxnSpPr>
        <p:spPr>
          <a:xfrm flipH="1" flipV="1">
            <a:off x="5918200" y="2855913"/>
            <a:ext cx="2374900" cy="1789112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7" name="TextBox 4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038" y="3830638"/>
            <a:ext cx="1539875" cy="430212"/>
          </a:xfrm>
          <a:prstGeom prst="rect">
            <a:avLst/>
          </a:prstGeom>
          <a:solidFill>
            <a:srgbClr val="EE901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2. Планирование обследований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88" name="Text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65763" y="3735388"/>
            <a:ext cx="1911350" cy="431800"/>
          </a:xfrm>
          <a:prstGeom prst="rect">
            <a:avLst/>
          </a:prstGeom>
          <a:solidFill>
            <a:srgbClr val="EE901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3. Передача изображений в архив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89" name="Text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230688" y="5703888"/>
            <a:ext cx="3194050" cy="430212"/>
          </a:xfrm>
          <a:prstGeom prst="rect">
            <a:avLst/>
          </a:prstGeom>
          <a:solidFill>
            <a:srgbClr val="90203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Младший мед. персонал для проведения сканирования пациента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90" name="Text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201150" y="5043488"/>
            <a:ext cx="1196975" cy="769937"/>
          </a:xfrm>
          <a:prstGeom prst="rect">
            <a:avLst/>
          </a:prstGeom>
          <a:solidFill>
            <a:srgbClr val="90203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Специалисты по анализу и описанию изображений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28"/>
            </p:custDataLst>
          </p:nvPr>
        </p:nvSpPr>
        <p:spPr>
          <a:xfrm>
            <a:off x="2919413" y="5427663"/>
            <a:ext cx="5967412" cy="261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+mn-lt"/>
                <a:cs typeface="+mn-cs"/>
              </a:rPr>
              <a:t>Любое медицинское оборудование, передающее изображение в формате </a:t>
            </a:r>
            <a:r>
              <a:rPr lang="en-US" sz="1100" b="1" dirty="0">
                <a:solidFill>
                  <a:schemeClr val="bg1"/>
                </a:solidFill>
                <a:latin typeface="+mn-lt"/>
                <a:cs typeface="+mn-cs"/>
              </a:rPr>
              <a:t>DICOM</a:t>
            </a:r>
          </a:p>
        </p:txBody>
      </p:sp>
      <p:sp>
        <p:nvSpPr>
          <p:cNvPr id="19492" name="Text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3" y="1273175"/>
            <a:ext cx="1501775" cy="600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Экспертная система диагностической визуализации</a:t>
            </a:r>
          </a:p>
        </p:txBody>
      </p:sp>
      <p:sp>
        <p:nvSpPr>
          <p:cNvPr id="19493" name="Text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193088" y="3055938"/>
            <a:ext cx="2863850" cy="430212"/>
          </a:xfrm>
          <a:prstGeom prst="rect">
            <a:avLst/>
          </a:prstGeom>
          <a:solidFill>
            <a:srgbClr val="EE901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4. Анализ и обработка с использованием специализированого ПО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94" name="Picture 390" descr="PowerEdge 2420">
            <a:hlinkClick r:id="rId53"/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8"/>
          <a:srcRect/>
          <a:stretch>
            <a:fillRect/>
          </a:stretch>
        </p:blipFill>
        <p:spPr bwMode="auto">
          <a:xfrm>
            <a:off x="6892925" y="1978025"/>
            <a:ext cx="4841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0"/>
          <p:cNvCxnSpPr>
            <a:stCxn id="25" idx="3"/>
            <a:endCxn id="51" idx="1"/>
          </p:cNvCxnSpPr>
          <p:nvPr>
            <p:custDataLst>
              <p:tags r:id="rId32"/>
            </p:custDataLst>
          </p:nvPr>
        </p:nvCxnSpPr>
        <p:spPr>
          <a:xfrm>
            <a:off x="6140450" y="2416175"/>
            <a:ext cx="752475" cy="39688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6" name="Text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94338" y="1435100"/>
            <a:ext cx="793750" cy="43021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Архив</a:t>
            </a:r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 PACS </a:t>
            </a:r>
          </a:p>
        </p:txBody>
      </p:sp>
      <p:sp>
        <p:nvSpPr>
          <p:cNvPr id="19497" name="Text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423275" y="3567113"/>
            <a:ext cx="1979613" cy="6000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</a:rPr>
              <a:t>Любой компьютер ЛПУ, удовлетворяющий минимальным требованиям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98" name="Рисунок 55"/>
          <p:cNvPicPr>
            <a:picLocks noChangeAspect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0" y="6188075"/>
            <a:ext cx="1219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9" name="TextBox 96"/>
          <p:cNvSpPr txBox="1">
            <a:spLocks noChangeArrowheads="1"/>
          </p:cNvSpPr>
          <p:nvPr/>
        </p:nvSpPr>
        <p:spPr bwMode="auto">
          <a:xfrm>
            <a:off x="5457825" y="908050"/>
            <a:ext cx="887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ЦОД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865188" y="206375"/>
            <a:ext cx="10877550" cy="86836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02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распространенная схема управления лечебным процессом диагностического отделения в большинстве медицинских организаций</a:t>
            </a:r>
            <a:endParaRPr lang="en-US" sz="2000" b="1" dirty="0">
              <a:solidFill>
                <a:srgbClr val="902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7431088" y="1501775"/>
            <a:ext cx="4572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медицинской организации есть несколько диагностических аппаратов, у каждого из которых свой индивидуальный набор специализированного ПО для обработки изображений. Врачи-диагносты  одновременно принимают пациентов, делают описание полученных изображений, а также консультируют своих коллег. У врачей других отделений максимум есть </a:t>
            </a:r>
            <a:r>
              <a:rPr lang="en-US">
                <a:latin typeface="Calibri" pitchFamily="34" charset="0"/>
              </a:rPr>
              <a:t>DICOM</a:t>
            </a:r>
            <a:r>
              <a:rPr lang="ru-RU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viewer </a:t>
            </a:r>
            <a:r>
              <a:rPr lang="ru-RU">
                <a:latin typeface="Calibri" pitchFamily="34" charset="0"/>
              </a:rPr>
              <a:t>, который предоставляет крайне ограниченный функционал. </a:t>
            </a: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22388"/>
            <a:ext cx="61150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4467225" y="2263775"/>
            <a:ext cx="623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ЦОД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875" y="1465263"/>
            <a:ext cx="565308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865188" y="206375"/>
            <a:ext cx="10877550" cy="86836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02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Оптимизированная схема управления лечебным процессом диагностического отделения при использовании экспертных систем диагностической визуализации</a:t>
            </a:r>
            <a:endParaRPr lang="en-US" sz="2000" b="1" dirty="0">
              <a:solidFill>
                <a:srgbClr val="902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7170738" y="216217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медицинской организации все диагностические аппараты подключены к единому хранилищу изображений. Оттуда в свою очередь изображения могут извлекаться экспертной системой, рабочие места которой устанавливаются в кабинеты любых врачей-специалистов. 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698750" y="2162175"/>
            <a:ext cx="62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ЦОД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0450" y="176213"/>
            <a:ext cx="7531100" cy="576262"/>
          </a:xfrm>
          <a:ln w="0"/>
        </p:spPr>
        <p:txBody>
          <a:bodyPr lIns="0" tIns="0" rIns="0" bIns="0" rtlCol="0" anchor="t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результатов работы клинических приложений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PHILIPS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IntelliSpace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Portal</a:t>
            </a:r>
            <a:endParaRPr lang="en-US" sz="2600" i="1" dirty="0">
              <a:solidFill>
                <a:schemeClr val="accent2"/>
              </a:solidFill>
            </a:endParaRPr>
          </a:p>
        </p:txBody>
      </p:sp>
      <p:pic>
        <p:nvPicPr>
          <p:cNvPr id="22530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3752 ctp ct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2738" y="1076325"/>
            <a:ext cx="36591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0" descr="TOM 1.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789988" y="1062038"/>
            <a:ext cx="3111500" cy="3298825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64013" y="1062038"/>
            <a:ext cx="44227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8789988" y="4503738"/>
            <a:ext cx="3133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Создание для кардиологов 3</a:t>
            </a:r>
            <a:r>
              <a:rPr lang="en-US">
                <a:latin typeface="Calibri" pitchFamily="34" charset="0"/>
              </a:rPr>
              <a:t>D-</a:t>
            </a:r>
            <a:r>
              <a:rPr lang="ru-RU">
                <a:latin typeface="Calibri" pitchFamily="34" charset="0"/>
              </a:rPr>
              <a:t>модели сердца и кровеносной системы на основании анализа изображений с аппарата МРТ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4808538" y="4503738"/>
            <a:ext cx="31337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Анализ серий исследований полученных в помощью МРТ для оценки динамики лечения  онкологических заболеваний</a:t>
            </a:r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312738" y="4503738"/>
            <a:ext cx="3659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Построение для врачей-неврологов 3</a:t>
            </a:r>
            <a:r>
              <a:rPr lang="en-US">
                <a:latin typeface="Calibri" pitchFamily="34" charset="0"/>
              </a:rPr>
              <a:t>D-</a:t>
            </a:r>
            <a:r>
              <a:rPr lang="ru-RU">
                <a:latin typeface="Calibri" pitchFamily="34" charset="0"/>
              </a:rPr>
              <a:t>модели кровеносных сосудов, питающих головной мозг, на основании анализа данных КТ обследования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0450" y="393700"/>
            <a:ext cx="7531100" cy="576263"/>
          </a:xfrm>
          <a:ln w="0"/>
        </p:spPr>
        <p:txBody>
          <a:bodyPr lIns="0" tIns="0" rIns="0" bIns="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преимущества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IntelliSpace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Portal</a:t>
            </a:r>
            <a:endParaRPr lang="en-US" sz="2600" i="1" dirty="0">
              <a:solidFill>
                <a:schemeClr val="accent2"/>
              </a:solidFill>
            </a:endParaRPr>
          </a:p>
        </p:txBody>
      </p:sp>
      <p:pic>
        <p:nvPicPr>
          <p:cNvPr id="2355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4575"/>
            <a:ext cx="1219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5825" y="1403350"/>
            <a:ext cx="10907713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Подключение </a:t>
            </a:r>
            <a:r>
              <a:rPr lang="ru-RU" dirty="0">
                <a:latin typeface="+mn-lt"/>
                <a:cs typeface="+mn-cs"/>
              </a:rPr>
              <a:t>медицинского оборудования любого производителя </a:t>
            </a:r>
            <a:r>
              <a:rPr lang="ru-RU" dirty="0">
                <a:latin typeface="+mn-lt"/>
                <a:cs typeface="+mn-cs"/>
              </a:rPr>
              <a:t>(по предварительному согласованию с </a:t>
            </a:r>
            <a:r>
              <a:rPr lang="en-US" dirty="0">
                <a:latin typeface="+mn-lt"/>
                <a:cs typeface="+mn-cs"/>
              </a:rPr>
              <a:t>Philips</a:t>
            </a:r>
            <a:r>
              <a:rPr lang="ru-RU" dirty="0">
                <a:latin typeface="+mn-lt"/>
                <a:cs typeface="+mn-cs"/>
              </a:rPr>
              <a:t>). Избавляет от необходимости переучивать персонал при замене оборудования.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    Интеграция </a:t>
            </a:r>
            <a:r>
              <a:rPr lang="ru-RU" dirty="0">
                <a:latin typeface="+mn-lt"/>
                <a:cs typeface="+mn-cs"/>
              </a:rPr>
              <a:t>с </a:t>
            </a:r>
            <a:r>
              <a:rPr lang="ru-RU" dirty="0">
                <a:latin typeface="+mn-lt"/>
                <a:cs typeface="+mn-cs"/>
              </a:rPr>
              <a:t>архивами (</a:t>
            </a:r>
            <a:r>
              <a:rPr lang="en-US" dirty="0">
                <a:latin typeface="+mn-lt"/>
                <a:cs typeface="+mn-cs"/>
              </a:rPr>
              <a:t>PACS</a:t>
            </a:r>
            <a:r>
              <a:rPr lang="ru-RU" dirty="0">
                <a:latin typeface="+mn-lt"/>
                <a:cs typeface="+mn-cs"/>
              </a:rPr>
              <a:t>) </a:t>
            </a:r>
            <a:r>
              <a:rPr lang="ru-RU" dirty="0">
                <a:latin typeface="+mn-lt"/>
                <a:cs typeface="+mn-cs"/>
              </a:rPr>
              <a:t>системой любого производителя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 Неограниченное </a:t>
            </a:r>
            <a:r>
              <a:rPr lang="ru-RU" dirty="0">
                <a:latin typeface="+mn-lt"/>
                <a:cs typeface="+mn-cs"/>
              </a:rPr>
              <a:t>количество лицензий на установку клиентского ПО, ограничено только количество одновременных подключений к серверу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Снижение </a:t>
            </a:r>
            <a:r>
              <a:rPr lang="ru-RU" dirty="0">
                <a:latin typeface="+mn-lt"/>
                <a:cs typeface="+mn-cs"/>
              </a:rPr>
              <a:t>времени на 80%, необходимого для обработки изображений, за счёт </a:t>
            </a:r>
            <a:r>
              <a:rPr lang="ru-RU" dirty="0">
                <a:latin typeface="+mn-lt"/>
                <a:cs typeface="+mn-cs"/>
              </a:rPr>
              <a:t>автоматизации рутинных операций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Автоматическая </a:t>
            </a:r>
            <a:r>
              <a:rPr lang="ru-RU" dirty="0">
                <a:latin typeface="+mn-lt"/>
                <a:cs typeface="+mn-cs"/>
              </a:rPr>
              <a:t>загрузка предыдущих исследования пациента из </a:t>
            </a:r>
            <a:r>
              <a:rPr lang="en-US" dirty="0">
                <a:latin typeface="+mn-lt"/>
                <a:cs typeface="+mn-cs"/>
              </a:rPr>
              <a:t>PACS</a:t>
            </a:r>
            <a:r>
              <a:rPr lang="ru-RU" dirty="0">
                <a:latin typeface="+mn-lt"/>
                <a:cs typeface="+mn-cs"/>
              </a:rPr>
              <a:t> системы для более быстрой обработки изображения, например, в онкологии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  Технологий </a:t>
            </a:r>
            <a:r>
              <a:rPr lang="ru-RU" dirty="0">
                <a:latin typeface="+mn-lt"/>
                <a:cs typeface="+mn-cs"/>
              </a:rPr>
              <a:t>тонкого клиента – всё вычисления производятся на сервере, клиенту передаются только результаты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  Возможность </a:t>
            </a:r>
            <a:r>
              <a:rPr lang="ru-RU" dirty="0">
                <a:latin typeface="+mn-lt"/>
                <a:cs typeface="+mn-cs"/>
              </a:rPr>
              <a:t>реализации телемедицины: совместная работа, обсуждение и уточнение диагноза со специалистами из другого </a:t>
            </a:r>
            <a:r>
              <a:rPr lang="ru-RU" dirty="0">
                <a:latin typeface="+mn-lt"/>
                <a:cs typeface="+mn-cs"/>
              </a:rPr>
              <a:t>ЛПУ. Использование мобильных </a:t>
            </a:r>
            <a:r>
              <a:rPr lang="ru-RU" dirty="0">
                <a:latin typeface="+mn-lt"/>
                <a:cs typeface="+mn-cs"/>
              </a:rPr>
              <a:t>устройств для просмотра изображений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Scheme2;Scheme1;SlideTextFontColor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extFont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2"/>
  <p:tag name="SHAPECLASSNAME" val="StandardContent"/>
  <p:tag name="SHAPECLASSPROTECTIONTYPE" val="0"/>
  <p:tag name="COLORS" val="-2;-2;-2;-2;SlideTextFontColor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Scheme1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Scheme1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Scheme1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Scheme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1242</Words>
  <Application>Microsoft Office PowerPoint</Application>
  <PresentationFormat>Произвольный</PresentationFormat>
  <Paragraphs>155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Arial</vt:lpstr>
      <vt:lpstr>Calibri Light</vt:lpstr>
      <vt:lpstr>Segoe UI Light</vt:lpstr>
      <vt:lpstr>Wingdings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Примеры результатов работы клинических приложений PHILIPS IntelliSpace Portal</vt:lpstr>
      <vt:lpstr>Основные преимущества PHILIPS IntelliSpace Portal</vt:lpstr>
      <vt:lpstr>Слайд 10</vt:lpstr>
      <vt:lpstr>Слайд 11</vt:lpstr>
      <vt:lpstr>Слайд 12</vt:lpstr>
      <vt:lpstr>Слайд 13</vt:lpstr>
      <vt:lpstr>Слайд 14</vt:lpstr>
      <vt:lpstr>PHILIPS IntelliSpace Critical Care and Anesthesia  </vt:lpstr>
      <vt:lpstr>Слайд 16</vt:lpstr>
      <vt:lpstr>Медицинская информационная система «Ариадна»</vt:lpstr>
      <vt:lpstr>Лабораторные информационные системы (ЛИС)</vt:lpstr>
      <vt:lpstr>Слайд 19</vt:lpstr>
      <vt:lpstr>Слайд 20</vt:lpstr>
      <vt:lpstr>Слайд 21</vt:lpstr>
      <vt:lpstr>Вопросы 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Kostyuk, Alexey</dc:creator>
  <cp:lastModifiedBy>irochka</cp:lastModifiedBy>
  <cp:revision>61</cp:revision>
  <cp:lastPrinted>2018-09-25T11:51:58Z</cp:lastPrinted>
  <dcterms:created xsi:type="dcterms:W3CDTF">2017-09-13T10:20:36Z</dcterms:created>
  <dcterms:modified xsi:type="dcterms:W3CDTF">2018-09-25T17:16:10Z</dcterms:modified>
</cp:coreProperties>
</file>