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6" r:id="rId2"/>
    <p:sldId id="257" r:id="rId3"/>
    <p:sldId id="267" r:id="rId4"/>
    <p:sldId id="258" r:id="rId5"/>
    <p:sldId id="259" r:id="rId6"/>
    <p:sldId id="260" r:id="rId7"/>
    <p:sldId id="261" r:id="rId8"/>
    <p:sldId id="263" r:id="rId9"/>
    <p:sldId id="265" r:id="rId10"/>
    <p:sldId id="264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857" autoAdjust="0"/>
  </p:normalViewPr>
  <p:slideViewPr>
    <p:cSldViewPr>
      <p:cViewPr>
        <p:scale>
          <a:sx n="80" d="100"/>
          <a:sy n="80" d="100"/>
        </p:scale>
        <p:origin x="-1522" y="-1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28A3DB-8F5E-456E-844D-C7DE946A59D4}" type="datetimeFigureOut">
              <a:rPr lang="ru-RU" smtClean="0"/>
              <a:t>25.09.2018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3E0890-6A02-49E5-9185-6C9D610A33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6825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835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22835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1651C85-AFE0-4B46-AF72-C352D4E6986C}" type="slidenum">
              <a:rPr lang="ru-RU" smtClean="0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11</a:t>
            </a:fld>
            <a:endParaRPr lang="ru-RU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4CB01-0EC1-4F1D-B867-A9DBDF85D83A}" type="datetimeFigureOut">
              <a:rPr lang="ru-RU" smtClean="0"/>
              <a:t>25.09.2018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4C549-24E9-4458-B1F8-2265C851A3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95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4CB01-0EC1-4F1D-B867-A9DBDF85D83A}" type="datetimeFigureOut">
              <a:rPr lang="ru-RU" smtClean="0"/>
              <a:t>25.09.2018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4C549-24E9-4458-B1F8-2265C851A3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473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4CB01-0EC1-4F1D-B867-A9DBDF85D83A}" type="datetimeFigureOut">
              <a:rPr lang="ru-RU" smtClean="0"/>
              <a:t>25.09.2018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4C549-24E9-4458-B1F8-2265C851A3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1798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4CB01-0EC1-4F1D-B867-A9DBDF85D83A}" type="datetimeFigureOut">
              <a:rPr lang="ru-RU" smtClean="0"/>
              <a:t>25.09.2018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4C549-24E9-4458-B1F8-2265C851A3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7029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4CB01-0EC1-4F1D-B867-A9DBDF85D83A}" type="datetimeFigureOut">
              <a:rPr lang="ru-RU" smtClean="0"/>
              <a:t>25.09.2018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4C549-24E9-4458-B1F8-2265C851A3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7475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4CB01-0EC1-4F1D-B867-A9DBDF85D83A}" type="datetimeFigureOut">
              <a:rPr lang="ru-RU" smtClean="0"/>
              <a:t>25.09.2018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4C549-24E9-4458-B1F8-2265C851A3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8193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4CB01-0EC1-4F1D-B867-A9DBDF85D83A}" type="datetimeFigureOut">
              <a:rPr lang="ru-RU" smtClean="0"/>
              <a:t>25.09.2018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4C549-24E9-4458-B1F8-2265C851A3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94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4CB01-0EC1-4F1D-B867-A9DBDF85D83A}" type="datetimeFigureOut">
              <a:rPr lang="ru-RU" smtClean="0"/>
              <a:t>25.09.2018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4C549-24E9-4458-B1F8-2265C851A3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8223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4CB01-0EC1-4F1D-B867-A9DBDF85D83A}" type="datetimeFigureOut">
              <a:rPr lang="ru-RU" smtClean="0"/>
              <a:t>25.09.2018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4C549-24E9-4458-B1F8-2265C851A3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2310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4CB01-0EC1-4F1D-B867-A9DBDF85D83A}" type="datetimeFigureOut">
              <a:rPr lang="ru-RU" smtClean="0"/>
              <a:t>25.09.2018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4C549-24E9-4458-B1F8-2265C851A3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9493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4CB01-0EC1-4F1D-B867-A9DBDF85D83A}" type="datetimeFigureOut">
              <a:rPr lang="ru-RU" smtClean="0"/>
              <a:t>25.09.2018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4C549-24E9-4458-B1F8-2265C851A3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4580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4CB01-0EC1-4F1D-B867-A9DBDF85D83A}" type="datetimeFigureOut">
              <a:rPr lang="ru-RU" smtClean="0"/>
              <a:t>25.09.2018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4C549-24E9-4458-B1F8-2265C851A3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0118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0" y="-27384"/>
            <a:ext cx="9144000" cy="648072"/>
            <a:chOff x="0" y="-27384"/>
            <a:chExt cx="9144000" cy="648072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95" t="15141" r="839" b="16723"/>
            <a:stretch/>
          </p:blipFill>
          <p:spPr bwMode="auto">
            <a:xfrm>
              <a:off x="0" y="-27384"/>
              <a:ext cx="9144000" cy="64807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TextBox 7"/>
            <p:cNvSpPr txBox="1"/>
            <p:nvPr/>
          </p:nvSpPr>
          <p:spPr>
            <a:xfrm>
              <a:off x="4673930" y="127375"/>
              <a:ext cx="447007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ru-RU" sz="1600" b="1" dirty="0" smtClean="0">
                  <a:solidFill>
                    <a:prstClr val="white"/>
                  </a:solidFill>
                  <a:latin typeface="Calibri" panose="020F0502020204030204"/>
                  <a:cs typeface="+mn-cs"/>
                </a:rPr>
                <a:t>МЕДИЦИНСКИЕ ИНФОРМАЦИОННЫЕ СИСТЕМЫ</a:t>
              </a:r>
              <a:endParaRPr lang="ru-RU" sz="1600" b="1" dirty="0">
                <a:solidFill>
                  <a:prstClr val="white"/>
                </a:solidFill>
                <a:latin typeface="Calibri" panose="020F0502020204030204"/>
                <a:cs typeface="+mn-cs"/>
              </a:endParaRPr>
            </a:p>
          </p:txBody>
        </p:sp>
      </p:grpSp>
      <p:sp>
        <p:nvSpPr>
          <p:cNvPr id="4" name="Прямоугольник 3"/>
          <p:cNvSpPr/>
          <p:nvPr/>
        </p:nvSpPr>
        <p:spPr>
          <a:xfrm>
            <a:off x="314400" y="1052736"/>
            <a:ext cx="8515200" cy="4585871"/>
          </a:xfrm>
          <a:prstGeom prst="rect">
            <a:avLst/>
          </a:prstGeom>
          <a:noFill/>
          <a:ln>
            <a:noFill/>
          </a:ln>
          <a:effectLst>
            <a:glow rad="127000">
              <a:schemeClr val="tx1"/>
            </a:glow>
            <a:outerShdw sx="1000" sy="1000" algn="tl" rotWithShape="0">
              <a:prstClr val="black"/>
            </a:outerShdw>
          </a:effectLst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  <a:cs typeface="Arial" charset="0"/>
              </a:rPr>
              <a:t>Практика применения модуля «</a:t>
            </a:r>
            <a:r>
              <a:rPr lang="ru-RU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  <a:cs typeface="Arial" charset="0"/>
              </a:rPr>
              <a:t>Оперблок</a:t>
            </a:r>
            <a: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  <a:cs typeface="Arial" charset="0"/>
              </a:rPr>
              <a:t>»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ru-RU" sz="2500" b="1" dirty="0" smtClean="0">
              <a:solidFill>
                <a:srgbClr val="FF0000"/>
              </a:solidFill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800" b="1" dirty="0" smtClean="0">
                <a:solidFill>
                  <a:srgbClr val="FF0000"/>
                </a:solidFill>
                <a:latin typeface="Century Gothic" pitchFamily="34" charset="0"/>
              </a:rPr>
              <a:t>Планирование операций</a:t>
            </a:r>
            <a:endParaRPr lang="ru-RU" sz="2800" b="1" dirty="0">
              <a:solidFill>
                <a:srgbClr val="FF0000"/>
              </a:solidFill>
              <a:latin typeface="Century Gothic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b="1" dirty="0" smtClean="0">
                <a:solidFill>
                  <a:srgbClr val="FF0000"/>
                </a:solidFill>
                <a:latin typeface="Century Gothic" pitchFamily="34" charset="0"/>
              </a:rPr>
              <a:t>Заполнение </a:t>
            </a:r>
            <a:r>
              <a:rPr lang="ru-RU" sz="2800" b="1" dirty="0">
                <a:solidFill>
                  <a:srgbClr val="FF0000"/>
                </a:solidFill>
                <a:latin typeface="Century Gothic" pitchFamily="34" charset="0"/>
              </a:rPr>
              <a:t>предоперационных  и послеоперационных </a:t>
            </a:r>
            <a:r>
              <a:rPr lang="ru-RU" sz="2800" b="1" dirty="0" smtClean="0">
                <a:solidFill>
                  <a:srgbClr val="FF0000"/>
                </a:solidFill>
                <a:latin typeface="Century Gothic" pitchFamily="34" charset="0"/>
              </a:rPr>
              <a:t>протоколов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b="1" dirty="0" smtClean="0">
                <a:solidFill>
                  <a:srgbClr val="FF0000"/>
                </a:solidFill>
                <a:latin typeface="Century Gothic" pitchFamily="34" charset="0"/>
              </a:rPr>
              <a:t>Статистика</a:t>
            </a: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ru-RU" sz="2500" b="1" dirty="0" smtClean="0">
              <a:solidFill>
                <a:srgbClr val="DE0000"/>
              </a:solidFill>
              <a:latin typeface="+mn-lt"/>
            </a:endParaRP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ru-RU" sz="2500" b="1" dirty="0" smtClean="0">
              <a:solidFill>
                <a:srgbClr val="DE0000"/>
              </a:solidFill>
              <a:latin typeface="+mn-lt"/>
            </a:endParaRP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ru-RU" sz="2500" b="1" dirty="0" smtClean="0">
              <a:solidFill>
                <a:srgbClr val="DE0000"/>
              </a:solidFill>
              <a:latin typeface="+mn-lt"/>
            </a:endParaRPr>
          </a:p>
        </p:txBody>
      </p: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6071286" y="4719444"/>
            <a:ext cx="257795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ru-RU" b="1" dirty="0" smtClean="0">
                <a:latin typeface="Century Gothic" pitchFamily="34" charset="0"/>
              </a:rPr>
              <a:t>Виталий </a:t>
            </a:r>
            <a:r>
              <a:rPr lang="ru-RU" b="1" dirty="0" err="1" smtClean="0">
                <a:latin typeface="Century Gothic" pitchFamily="34" charset="0"/>
              </a:rPr>
              <a:t>Купреев</a:t>
            </a:r>
            <a:endParaRPr lang="ru-RU" b="1" dirty="0" smtClean="0">
              <a:latin typeface="Century Gothic" pitchFamily="34" charset="0"/>
            </a:endParaRPr>
          </a:p>
          <a:p>
            <a:pPr algn="r"/>
            <a:r>
              <a:rPr lang="ru-RU" dirty="0" smtClean="0">
                <a:latin typeface="Century Gothic" pitchFamily="34" charset="0"/>
              </a:rPr>
              <a:t>Программист </a:t>
            </a:r>
            <a:r>
              <a:rPr lang="en-US" dirty="0" smtClean="0">
                <a:latin typeface="Century Gothic" pitchFamily="34" charset="0"/>
              </a:rPr>
              <a:t>JAVA</a:t>
            </a:r>
            <a:r>
              <a:rPr lang="ru-RU" sz="1800" dirty="0" smtClean="0">
                <a:latin typeface="Century Gothic" pitchFamily="34" charset="0"/>
              </a:rPr>
              <a:t> </a:t>
            </a:r>
            <a:endParaRPr lang="ru-RU" sz="1800" dirty="0" smtClean="0">
              <a:latin typeface="Century Gothic" pitchFamily="34" charset="0"/>
            </a:endParaRPr>
          </a:p>
          <a:p>
            <a:pPr algn="r"/>
            <a:r>
              <a:rPr lang="ru-RU" sz="1800" dirty="0" smtClean="0">
                <a:latin typeface="Century Gothic" pitchFamily="34" charset="0"/>
              </a:rPr>
              <a:t>ООО </a:t>
            </a:r>
            <a:r>
              <a:rPr lang="ru-RU" sz="1800" dirty="0">
                <a:latin typeface="Century Gothic" pitchFamily="34" charset="0"/>
              </a:rPr>
              <a:t>«Решение</a:t>
            </a:r>
            <a:r>
              <a:rPr lang="ru-RU" sz="1800" dirty="0" smtClean="0">
                <a:latin typeface="Century Gothic" pitchFamily="34" charset="0"/>
              </a:rPr>
              <a:t>»</a:t>
            </a:r>
            <a:endParaRPr lang="ru-RU" sz="1800" dirty="0">
              <a:latin typeface="Century Gothic" pitchFamily="34" charset="0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6513" y="6073775"/>
            <a:ext cx="9180513" cy="811213"/>
          </a:xfrm>
          <a:prstGeom prst="rect">
            <a:avLst/>
          </a:prstGeom>
          <a:noFill/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extLst/>
        </p:spPr>
      </p:pic>
      <p:sp>
        <p:nvSpPr>
          <p:cNvPr id="12" name="TextBox 8"/>
          <p:cNvSpPr txBox="1">
            <a:spLocks noChangeArrowheads="1"/>
          </p:cNvSpPr>
          <p:nvPr/>
        </p:nvSpPr>
        <p:spPr bwMode="auto">
          <a:xfrm>
            <a:off x="1003300" y="6146800"/>
            <a:ext cx="698500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sz="1400" b="1" dirty="0" smtClean="0">
                <a:solidFill>
                  <a:schemeClr val="bg1"/>
                </a:solidFill>
              </a:rPr>
              <a:t>Практика применения модуля «</a:t>
            </a:r>
            <a:r>
              <a:rPr lang="ru-RU" sz="1400" b="1" dirty="0" err="1">
                <a:solidFill>
                  <a:schemeClr val="bg1"/>
                </a:solidFill>
              </a:rPr>
              <a:t>О</a:t>
            </a:r>
            <a:r>
              <a:rPr lang="ru-RU" sz="1400" b="1" dirty="0" err="1" smtClean="0">
                <a:solidFill>
                  <a:schemeClr val="bg1"/>
                </a:solidFill>
              </a:rPr>
              <a:t>перблок</a:t>
            </a:r>
            <a:r>
              <a:rPr lang="ru-RU" sz="1400" b="1" dirty="0" smtClean="0">
                <a:solidFill>
                  <a:schemeClr val="bg1"/>
                </a:solidFill>
              </a:rPr>
              <a:t>»</a:t>
            </a:r>
            <a:endParaRPr lang="en-US" sz="1400" b="1" dirty="0">
              <a:solidFill>
                <a:schemeClr val="bg1"/>
              </a:solidFill>
            </a:endParaRPr>
          </a:p>
          <a:p>
            <a:pPr algn="ctr" eaLnBrk="1" hangingPunct="1"/>
            <a:r>
              <a:rPr lang="ru-RU" sz="1400" b="1" dirty="0">
                <a:solidFill>
                  <a:schemeClr val="bg1"/>
                </a:solidFill>
              </a:rPr>
              <a:t>МИС «Ариадна» -  новые возможности и опыт применения</a:t>
            </a:r>
          </a:p>
          <a:p>
            <a:pPr algn="ctr" eaLnBrk="1" hangingPunct="1"/>
            <a:r>
              <a:rPr lang="ru-RU" sz="1400" b="1" dirty="0">
                <a:solidFill>
                  <a:schemeClr val="bg1"/>
                </a:solidFill>
              </a:rPr>
              <a:t>«</a:t>
            </a:r>
            <a:r>
              <a:rPr lang="ru-RU" sz="1400" b="1" dirty="0" err="1">
                <a:solidFill>
                  <a:schemeClr val="bg1"/>
                </a:solidFill>
              </a:rPr>
              <a:t>Кортъярд</a:t>
            </a:r>
            <a:r>
              <a:rPr lang="ru-RU" sz="1400" b="1" dirty="0">
                <a:solidFill>
                  <a:schemeClr val="bg1"/>
                </a:solidFill>
              </a:rPr>
              <a:t> Марриотт Васильевский»,  г. Санкт-Петербург, 26 сентября 2018</a:t>
            </a:r>
          </a:p>
        </p:txBody>
      </p:sp>
    </p:spTree>
    <p:extLst>
      <p:ext uri="{BB962C8B-B14F-4D97-AF65-F5344CB8AC3E}">
        <p14:creationId xmlns:p14="http://schemas.microsoft.com/office/powerpoint/2010/main" val="232554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6686"/>
            <a:ext cx="8229600" cy="850106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Статистика в МИС «Ариадна»</a:t>
            </a:r>
            <a:endParaRPr lang="ru-RU" sz="3200" b="1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0" y="-27384"/>
            <a:ext cx="9144000" cy="648072"/>
            <a:chOff x="0" y="-27384"/>
            <a:chExt cx="9144000" cy="648072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95" t="15141" r="839" b="16723"/>
            <a:stretch/>
          </p:blipFill>
          <p:spPr bwMode="auto">
            <a:xfrm>
              <a:off x="0" y="-27384"/>
              <a:ext cx="9144000" cy="64807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4673930" y="127375"/>
              <a:ext cx="447007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ru-RU" sz="1600" b="1" dirty="0" smtClean="0">
                  <a:solidFill>
                    <a:prstClr val="white"/>
                  </a:solidFill>
                  <a:latin typeface="Calibri" panose="020F0502020204030204"/>
                  <a:cs typeface="+mn-cs"/>
                </a:rPr>
                <a:t>МЕДИЦИНСКИЕ ИНФОРМАЦИОННЫЕ СИСТЕМЫ</a:t>
              </a:r>
              <a:endParaRPr lang="ru-RU" sz="1600" b="1" dirty="0">
                <a:solidFill>
                  <a:prstClr val="white"/>
                </a:solidFill>
                <a:latin typeface="Calibri" panose="020F0502020204030204"/>
                <a:cs typeface="+mn-cs"/>
              </a:endParaRPr>
            </a:p>
          </p:txBody>
        </p:sp>
      </p:grp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Система отчетов. </a:t>
            </a:r>
            <a:r>
              <a:rPr lang="ru-RU" dirty="0" smtClean="0"/>
              <a:t>Настройка</a:t>
            </a:r>
          </a:p>
          <a:p>
            <a:endParaRPr lang="ru-RU" dirty="0" smtClean="0"/>
          </a:p>
          <a:p>
            <a:r>
              <a:rPr lang="ru-RU" dirty="0" smtClean="0"/>
              <a:t>Данные должны быть зарегистрированы в </a:t>
            </a:r>
            <a:r>
              <a:rPr lang="ru-RU" dirty="0" smtClean="0"/>
              <a:t>системе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047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29" name="Rectangle 2"/>
          <p:cNvSpPr>
            <a:spLocks noChangeArrowheads="1"/>
          </p:cNvSpPr>
          <p:nvPr/>
        </p:nvSpPr>
        <p:spPr bwMode="auto">
          <a:xfrm>
            <a:off x="0" y="-292100"/>
            <a:ext cx="1841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292100"/>
            <a:ext cx="1841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27331" name="Rectangle 2"/>
          <p:cNvSpPr>
            <a:spLocks noChangeArrowheads="1"/>
          </p:cNvSpPr>
          <p:nvPr/>
        </p:nvSpPr>
        <p:spPr bwMode="auto">
          <a:xfrm>
            <a:off x="0" y="-292100"/>
            <a:ext cx="1841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27332" name="Rectangle 2"/>
          <p:cNvSpPr>
            <a:spLocks noChangeArrowheads="1"/>
          </p:cNvSpPr>
          <p:nvPr/>
        </p:nvSpPr>
        <p:spPr bwMode="auto">
          <a:xfrm>
            <a:off x="0" y="-292100"/>
            <a:ext cx="1841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27333" name="Rectangle 2"/>
          <p:cNvSpPr>
            <a:spLocks noChangeArrowheads="1"/>
          </p:cNvSpPr>
          <p:nvPr/>
        </p:nvSpPr>
        <p:spPr bwMode="auto">
          <a:xfrm>
            <a:off x="0" y="-292100"/>
            <a:ext cx="1841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27334" name="Rectangle 2"/>
          <p:cNvSpPr>
            <a:spLocks noChangeArrowheads="1"/>
          </p:cNvSpPr>
          <p:nvPr/>
        </p:nvSpPr>
        <p:spPr bwMode="auto">
          <a:xfrm>
            <a:off x="0" y="-292100"/>
            <a:ext cx="1841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27335" name="Rectangle 2"/>
          <p:cNvSpPr>
            <a:spLocks noChangeArrowheads="1"/>
          </p:cNvSpPr>
          <p:nvPr/>
        </p:nvSpPr>
        <p:spPr bwMode="auto">
          <a:xfrm>
            <a:off x="0" y="-292100"/>
            <a:ext cx="1841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27336" name="Rectangle 2"/>
          <p:cNvSpPr>
            <a:spLocks noChangeArrowheads="1"/>
          </p:cNvSpPr>
          <p:nvPr/>
        </p:nvSpPr>
        <p:spPr bwMode="auto">
          <a:xfrm>
            <a:off x="0" y="-292100"/>
            <a:ext cx="1841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27337" name="Rectangle 2"/>
          <p:cNvSpPr>
            <a:spLocks noChangeArrowheads="1"/>
          </p:cNvSpPr>
          <p:nvPr/>
        </p:nvSpPr>
        <p:spPr bwMode="auto">
          <a:xfrm>
            <a:off x="0" y="-292100"/>
            <a:ext cx="1841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27338" name="Rectangle 2"/>
          <p:cNvSpPr>
            <a:spLocks noChangeArrowheads="1"/>
          </p:cNvSpPr>
          <p:nvPr/>
        </p:nvSpPr>
        <p:spPr bwMode="auto">
          <a:xfrm>
            <a:off x="0" y="-292100"/>
            <a:ext cx="1841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27339" name="Rectangle 2"/>
          <p:cNvSpPr>
            <a:spLocks noChangeArrowheads="1"/>
          </p:cNvSpPr>
          <p:nvPr/>
        </p:nvSpPr>
        <p:spPr bwMode="auto">
          <a:xfrm>
            <a:off x="0" y="-292100"/>
            <a:ext cx="1841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227340" name="Группа 24"/>
          <p:cNvGrpSpPr>
            <a:grpSpLocks/>
          </p:cNvGrpSpPr>
          <p:nvPr/>
        </p:nvGrpSpPr>
        <p:grpSpPr bwMode="auto">
          <a:xfrm>
            <a:off x="0" y="-26988"/>
            <a:ext cx="9144000" cy="647701"/>
            <a:chOff x="0" y="-27384"/>
            <a:chExt cx="9144000" cy="648072"/>
          </a:xfrm>
        </p:grpSpPr>
        <p:pic>
          <p:nvPicPr>
            <p:cNvPr id="26" name="Picture 2"/>
            <p:cNvPicPr>
              <a:picLocks noChangeAspect="1" noChangeArrowheads="1"/>
            </p:cNvPicPr>
            <p:nvPr/>
          </p:nvPicPr>
          <p:blipFill rotWithShape="1">
            <a:blip r:embed="rId3"/>
            <a:srcRect l="395" t="15141" r="839" b="16723"/>
            <a:stretch/>
          </p:blipFill>
          <p:spPr bwMode="auto">
            <a:xfrm>
              <a:off x="0" y="-27384"/>
              <a:ext cx="9144000" cy="64807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/>
          </p:spPr>
        </p:pic>
        <p:sp>
          <p:nvSpPr>
            <p:cNvPr id="27" name="TextBox 26"/>
            <p:cNvSpPr txBox="1"/>
            <p:nvPr/>
          </p:nvSpPr>
          <p:spPr>
            <a:xfrm>
              <a:off x="4673600" y="126692"/>
              <a:ext cx="4470400" cy="3399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dirty="0">
                  <a:solidFill>
                    <a:prstClr val="white"/>
                  </a:solidFill>
                  <a:latin typeface="Calibri" panose="020F0502020204030204"/>
                  <a:cs typeface="+mn-cs"/>
                </a:rPr>
                <a:t>МЕДИЦИНСКИЕ ИНФОРМАЦИОННЫЕ СИСТЕМЫ</a:t>
              </a:r>
            </a:p>
          </p:txBody>
        </p:sp>
      </p:grpSp>
      <p:sp>
        <p:nvSpPr>
          <p:cNvPr id="227342" name="TextBox 3"/>
          <p:cNvSpPr txBox="1">
            <a:spLocks noChangeArrowheads="1"/>
          </p:cNvSpPr>
          <p:nvPr/>
        </p:nvSpPr>
        <p:spPr bwMode="auto">
          <a:xfrm>
            <a:off x="323850" y="2708275"/>
            <a:ext cx="84963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dirty="0">
                <a:solidFill>
                  <a:srgbClr val="DE0000"/>
                </a:solidFill>
                <a:latin typeface="Calibri" pitchFamily="34" charset="0"/>
              </a:rPr>
              <a:t>Благодарю за внимание!</a:t>
            </a:r>
          </a:p>
        </p:txBody>
      </p:sp>
      <p:sp>
        <p:nvSpPr>
          <p:cNvPr id="227343" name="Прямоугольник 43"/>
          <p:cNvSpPr>
            <a:spLocks noChangeArrowheads="1"/>
          </p:cNvSpPr>
          <p:nvPr/>
        </p:nvSpPr>
        <p:spPr bwMode="auto">
          <a:xfrm>
            <a:off x="5940150" y="4797152"/>
            <a:ext cx="2577949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ru-RU" b="1" dirty="0" smtClean="0">
                <a:latin typeface="Century Gothic" pitchFamily="34" charset="0"/>
              </a:rPr>
              <a:t>Виталий </a:t>
            </a:r>
            <a:r>
              <a:rPr lang="ru-RU" b="1" dirty="0" err="1" smtClean="0">
                <a:latin typeface="Century Gothic" pitchFamily="34" charset="0"/>
              </a:rPr>
              <a:t>Купреев</a:t>
            </a:r>
            <a:r>
              <a:rPr lang="ru-RU" b="1" dirty="0" smtClean="0">
                <a:latin typeface="Century Gothic" pitchFamily="34" charset="0"/>
              </a:rPr>
              <a:t> </a:t>
            </a:r>
          </a:p>
          <a:p>
            <a:pPr algn="r"/>
            <a:r>
              <a:rPr lang="ru-RU" sz="1800" dirty="0" smtClean="0">
                <a:latin typeface="Century Gothic" pitchFamily="34" charset="0"/>
              </a:rPr>
              <a:t>Программист </a:t>
            </a:r>
            <a:r>
              <a:rPr lang="en-US" sz="1800" dirty="0" smtClean="0">
                <a:latin typeface="Century Gothic" pitchFamily="34" charset="0"/>
              </a:rPr>
              <a:t>JAVA</a:t>
            </a:r>
            <a:r>
              <a:rPr lang="ru-RU" sz="1800" dirty="0" smtClean="0">
                <a:latin typeface="Century Gothic" pitchFamily="34" charset="0"/>
              </a:rPr>
              <a:t> </a:t>
            </a:r>
            <a:endParaRPr lang="ru-RU" sz="1800" dirty="0" smtClean="0">
              <a:latin typeface="Century Gothic" pitchFamily="34" charset="0"/>
            </a:endParaRPr>
          </a:p>
          <a:p>
            <a:pPr algn="r"/>
            <a:r>
              <a:rPr lang="ru-RU" sz="1800" dirty="0" smtClean="0">
                <a:latin typeface="Century Gothic" pitchFamily="34" charset="0"/>
              </a:rPr>
              <a:t>ООО </a:t>
            </a:r>
            <a:r>
              <a:rPr lang="ru-RU" sz="1800" dirty="0">
                <a:latin typeface="Century Gothic" pitchFamily="34" charset="0"/>
              </a:rPr>
              <a:t>«Решение</a:t>
            </a:r>
            <a:r>
              <a:rPr lang="ru-RU" sz="1800" dirty="0" smtClean="0">
                <a:latin typeface="Century Gothic" pitchFamily="34" charset="0"/>
              </a:rPr>
              <a:t>»</a:t>
            </a:r>
            <a:endParaRPr lang="ru-RU" sz="1800" dirty="0">
              <a:latin typeface="Century Gothic" pitchFamily="34" charset="0"/>
            </a:endParaRPr>
          </a:p>
        </p:txBody>
      </p:sp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36513" y="6073775"/>
            <a:ext cx="9180513" cy="811213"/>
          </a:xfrm>
          <a:prstGeom prst="rect">
            <a:avLst/>
          </a:prstGeom>
          <a:noFill/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extLst/>
        </p:spPr>
      </p:pic>
      <p:sp>
        <p:nvSpPr>
          <p:cNvPr id="20" name="TextBox 8"/>
          <p:cNvSpPr txBox="1">
            <a:spLocks noChangeArrowheads="1"/>
          </p:cNvSpPr>
          <p:nvPr/>
        </p:nvSpPr>
        <p:spPr bwMode="auto">
          <a:xfrm>
            <a:off x="1003300" y="6146800"/>
            <a:ext cx="698500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sz="1400" b="1" dirty="0" smtClean="0">
                <a:solidFill>
                  <a:schemeClr val="bg1"/>
                </a:solidFill>
              </a:rPr>
              <a:t>Практика применения модуля «</a:t>
            </a:r>
            <a:r>
              <a:rPr lang="ru-RU" sz="1400" b="1" dirty="0" err="1">
                <a:solidFill>
                  <a:schemeClr val="bg1"/>
                </a:solidFill>
              </a:rPr>
              <a:t>О</a:t>
            </a:r>
            <a:r>
              <a:rPr lang="ru-RU" sz="1400" b="1" dirty="0" err="1" smtClean="0">
                <a:solidFill>
                  <a:schemeClr val="bg1"/>
                </a:solidFill>
              </a:rPr>
              <a:t>перблок</a:t>
            </a:r>
            <a:r>
              <a:rPr lang="ru-RU" sz="1400" b="1" dirty="0" smtClean="0">
                <a:solidFill>
                  <a:schemeClr val="bg1"/>
                </a:solidFill>
              </a:rPr>
              <a:t>»</a:t>
            </a:r>
            <a:endParaRPr lang="en-US" sz="1400" b="1" dirty="0">
              <a:solidFill>
                <a:schemeClr val="bg1"/>
              </a:solidFill>
            </a:endParaRPr>
          </a:p>
          <a:p>
            <a:pPr algn="ctr" eaLnBrk="1" hangingPunct="1"/>
            <a:r>
              <a:rPr lang="ru-RU" sz="1400" b="1" dirty="0">
                <a:solidFill>
                  <a:schemeClr val="bg1"/>
                </a:solidFill>
              </a:rPr>
              <a:t>МИС «Ариадна» -  новые возможности и опыт применения</a:t>
            </a:r>
          </a:p>
          <a:p>
            <a:pPr algn="ctr" eaLnBrk="1" hangingPunct="1"/>
            <a:r>
              <a:rPr lang="ru-RU" sz="1400" b="1" dirty="0">
                <a:solidFill>
                  <a:schemeClr val="bg1"/>
                </a:solidFill>
              </a:rPr>
              <a:t>«</a:t>
            </a:r>
            <a:r>
              <a:rPr lang="ru-RU" sz="1400" b="1" dirty="0" err="1">
                <a:solidFill>
                  <a:schemeClr val="bg1"/>
                </a:solidFill>
              </a:rPr>
              <a:t>Кортъярд</a:t>
            </a:r>
            <a:r>
              <a:rPr lang="ru-RU" sz="1400" b="1" dirty="0">
                <a:solidFill>
                  <a:schemeClr val="bg1"/>
                </a:solidFill>
              </a:rPr>
              <a:t> Марриотт Васильевский»,  г. Санкт-Петербург, 26 сентября 2018</a:t>
            </a:r>
          </a:p>
        </p:txBody>
      </p:sp>
    </p:spTree>
    <p:extLst>
      <p:ext uri="{BB962C8B-B14F-4D97-AF65-F5344CB8AC3E}">
        <p14:creationId xmlns:p14="http://schemas.microsoft.com/office/powerpoint/2010/main" val="426896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143000"/>
          </a:xfrm>
        </p:spPr>
        <p:txBody>
          <a:bodyPr>
            <a:normAutofit/>
          </a:bodyPr>
          <a:lstStyle/>
          <a:p>
            <a:r>
              <a:rPr lang="ru-RU" sz="4300" b="1" dirty="0" smtClean="0"/>
              <a:t>Режим «Операции»</a:t>
            </a:r>
            <a:endParaRPr lang="ru-RU" sz="4300" b="1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0" y="-27384"/>
            <a:ext cx="9144000" cy="648072"/>
            <a:chOff x="0" y="-27384"/>
            <a:chExt cx="9144000" cy="648072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95" t="15141" r="839" b="16723"/>
            <a:stretch/>
          </p:blipFill>
          <p:spPr bwMode="auto">
            <a:xfrm>
              <a:off x="0" y="-27384"/>
              <a:ext cx="9144000" cy="64807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4673930" y="127375"/>
              <a:ext cx="447007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ru-RU" sz="1600" b="1" dirty="0" smtClean="0">
                  <a:solidFill>
                    <a:prstClr val="white"/>
                  </a:solidFill>
                  <a:latin typeface="Calibri" panose="020F0502020204030204"/>
                  <a:cs typeface="+mn-cs"/>
                </a:rPr>
                <a:t>МЕДИЦИНСКИЕ ИНФОРМАЦИОННЫЕ СИСТЕМЫ</a:t>
              </a:r>
              <a:endParaRPr lang="ru-RU" sz="1600" b="1" dirty="0">
                <a:solidFill>
                  <a:prstClr val="white"/>
                </a:solidFill>
                <a:latin typeface="Calibri" panose="020F0502020204030204"/>
                <a:cs typeface="+mn-cs"/>
              </a:endParaRPr>
            </a:p>
          </p:txBody>
        </p:sp>
      </p:grpSp>
      <p:sp>
        <p:nvSpPr>
          <p:cNvPr id="9" name="Объект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Отображение планируемых и завершенных операций</a:t>
            </a:r>
            <a:r>
              <a:rPr lang="en-US" dirty="0" smtClean="0"/>
              <a:t>: </a:t>
            </a:r>
            <a:r>
              <a:rPr lang="ru-RU" dirty="0" smtClean="0"/>
              <a:t>таблица и </a:t>
            </a:r>
            <a:r>
              <a:rPr lang="ru-RU" dirty="0" smtClean="0"/>
              <a:t>график</a:t>
            </a:r>
          </a:p>
          <a:p>
            <a:endParaRPr lang="ru-RU" dirty="0" smtClean="0"/>
          </a:p>
          <a:p>
            <a:r>
              <a:rPr lang="ru-RU" dirty="0" smtClean="0"/>
              <a:t>Карточка </a:t>
            </a:r>
            <a:r>
              <a:rPr lang="ru-RU" dirty="0" smtClean="0"/>
              <a:t>операции</a:t>
            </a:r>
          </a:p>
          <a:p>
            <a:endParaRPr lang="ru-RU" dirty="0" smtClean="0"/>
          </a:p>
          <a:p>
            <a:r>
              <a:rPr lang="ru-RU" dirty="0" smtClean="0"/>
              <a:t>Планирование в режиме «Операции</a:t>
            </a:r>
            <a:r>
              <a:rPr lang="ru-RU" dirty="0" smtClean="0"/>
              <a:t>»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67744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Режим «Опер. день - таблица»</a:t>
            </a:r>
            <a:endParaRPr lang="ru-RU" sz="3200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0" y="-27384"/>
            <a:ext cx="9144000" cy="648072"/>
            <a:chOff x="0" y="-27384"/>
            <a:chExt cx="9144000" cy="648072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95" t="15141" r="839" b="16723"/>
            <a:stretch/>
          </p:blipFill>
          <p:spPr bwMode="auto">
            <a:xfrm>
              <a:off x="0" y="-27384"/>
              <a:ext cx="9144000" cy="64807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4673930" y="127375"/>
              <a:ext cx="447007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ru-RU" sz="1600" b="1" dirty="0" smtClean="0">
                  <a:solidFill>
                    <a:prstClr val="white"/>
                  </a:solidFill>
                  <a:latin typeface="Calibri" panose="020F0502020204030204"/>
                  <a:cs typeface="+mn-cs"/>
                </a:rPr>
                <a:t>МЕДИЦИНСКИЕ ИНФОРМАЦИОННЫЕ СИСТЕМЫ</a:t>
              </a:r>
              <a:endParaRPr lang="ru-RU" sz="1600" b="1" dirty="0">
                <a:solidFill>
                  <a:prstClr val="white"/>
                </a:solidFill>
                <a:latin typeface="Calibri" panose="020F0502020204030204"/>
                <a:cs typeface="+mn-cs"/>
              </a:endParaRP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3" y="1500188"/>
            <a:ext cx="8980487" cy="3857625"/>
          </a:xfrm>
          <a:prstGeom prst="rect">
            <a:avLst/>
          </a:prstGeom>
          <a:noFill/>
          <a:ln w="9525">
            <a:solidFill>
              <a:srgbClr val="3366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948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224136"/>
          </a:xfrm>
        </p:spPr>
        <p:txBody>
          <a:bodyPr>
            <a:noAutofit/>
          </a:bodyPr>
          <a:lstStyle/>
          <a:p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3200" dirty="0" smtClean="0"/>
              <a:t>Режим </a:t>
            </a:r>
            <a:r>
              <a:rPr lang="ru-RU" sz="3200" dirty="0"/>
              <a:t>«Опер</a:t>
            </a:r>
            <a:r>
              <a:rPr lang="ru-RU" sz="3200" dirty="0" smtClean="0"/>
              <a:t>. день </a:t>
            </a:r>
            <a:r>
              <a:rPr lang="ru-RU" sz="3200" dirty="0"/>
              <a:t>- </a:t>
            </a:r>
            <a:r>
              <a:rPr lang="ru-RU" sz="3200" dirty="0" smtClean="0"/>
              <a:t>график»</a:t>
            </a:r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3000" dirty="0" smtClean="0"/>
              <a:t/>
            </a:r>
            <a:br>
              <a:rPr lang="ru-RU" sz="3000" dirty="0" smtClean="0"/>
            </a:br>
            <a:endParaRPr lang="ru-RU" sz="3000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0" y="-27384"/>
            <a:ext cx="9144000" cy="648072"/>
            <a:chOff x="0" y="-27384"/>
            <a:chExt cx="9144000" cy="648072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95" t="15141" r="839" b="16723"/>
            <a:stretch/>
          </p:blipFill>
          <p:spPr bwMode="auto">
            <a:xfrm>
              <a:off x="0" y="-27384"/>
              <a:ext cx="9144000" cy="64807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4673930" y="127375"/>
              <a:ext cx="447007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ru-RU" sz="1600" b="1" dirty="0" smtClean="0">
                  <a:solidFill>
                    <a:prstClr val="white"/>
                  </a:solidFill>
                  <a:latin typeface="Calibri" panose="020F0502020204030204"/>
                  <a:cs typeface="+mn-cs"/>
                </a:rPr>
                <a:t>МЕДИЦИНСКИЕ ИНФОРМАЦИОННЫЕ СИСТЕМЫ</a:t>
              </a:r>
              <a:endParaRPr lang="ru-RU" sz="1600" b="1" dirty="0">
                <a:solidFill>
                  <a:prstClr val="white"/>
                </a:solidFill>
                <a:latin typeface="Calibri" panose="020F0502020204030204"/>
                <a:cs typeface="+mn-cs"/>
              </a:endParaRPr>
            </a:p>
          </p:txBody>
        </p:sp>
      </p:grp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073424"/>
            <a:ext cx="8927430" cy="2507704"/>
          </a:xfrm>
          <a:prstGeom prst="rect">
            <a:avLst/>
          </a:prstGeom>
          <a:noFill/>
          <a:ln w="9525">
            <a:solidFill>
              <a:srgbClr val="3366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9021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50513"/>
            <a:ext cx="8229600" cy="646239"/>
          </a:xfrm>
        </p:spPr>
        <p:txBody>
          <a:bodyPr>
            <a:noAutofit/>
          </a:bodyPr>
          <a:lstStyle/>
          <a:p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3200" dirty="0" smtClean="0"/>
              <a:t>Карточка операции</a:t>
            </a:r>
            <a:r>
              <a:rPr lang="ru-RU" sz="3500" dirty="0" smtClean="0"/>
              <a:t/>
            </a:r>
            <a:br>
              <a:rPr lang="ru-RU" sz="3500" dirty="0" smtClean="0"/>
            </a:br>
            <a:endParaRPr lang="ru-RU" sz="35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</p:txBody>
      </p:sp>
      <p:grpSp>
        <p:nvGrpSpPr>
          <p:cNvPr id="6" name="Группа 5"/>
          <p:cNvGrpSpPr/>
          <p:nvPr/>
        </p:nvGrpSpPr>
        <p:grpSpPr>
          <a:xfrm>
            <a:off x="0" y="-27384"/>
            <a:ext cx="9144000" cy="648072"/>
            <a:chOff x="0" y="-27384"/>
            <a:chExt cx="9144000" cy="648072"/>
          </a:xfrm>
        </p:grpSpPr>
        <p:pic>
          <p:nvPicPr>
            <p:cNvPr id="7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95" t="15141" r="839" b="16723"/>
            <a:stretch/>
          </p:blipFill>
          <p:spPr bwMode="auto">
            <a:xfrm>
              <a:off x="0" y="-27384"/>
              <a:ext cx="9144000" cy="64807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TextBox 7"/>
            <p:cNvSpPr txBox="1"/>
            <p:nvPr/>
          </p:nvSpPr>
          <p:spPr>
            <a:xfrm>
              <a:off x="4673930" y="127375"/>
              <a:ext cx="447007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ru-RU" sz="1600" b="1" dirty="0" smtClean="0">
                  <a:solidFill>
                    <a:prstClr val="white"/>
                  </a:solidFill>
                  <a:latin typeface="Calibri" panose="020F0502020204030204"/>
                  <a:cs typeface="+mn-cs"/>
                </a:rPr>
                <a:t>МЕДИЦИНСКИЕ ИНФОРМАЦИОННЫЕ СИСТЕМЫ</a:t>
              </a:r>
              <a:endParaRPr lang="ru-RU" sz="1600" b="1" dirty="0">
                <a:solidFill>
                  <a:prstClr val="white"/>
                </a:solidFill>
                <a:latin typeface="Calibri" panose="020F0502020204030204"/>
                <a:cs typeface="+mn-cs"/>
              </a:endParaRPr>
            </a:p>
          </p:txBody>
        </p:sp>
      </p:grp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068204"/>
            <a:ext cx="8352928" cy="5385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984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152128"/>
          </a:xfrm>
        </p:spPr>
        <p:txBody>
          <a:bodyPr>
            <a:noAutofit/>
          </a:bodyPr>
          <a:lstStyle/>
          <a:p>
            <a:r>
              <a:rPr lang="ru-RU" sz="3500" b="1" dirty="0" smtClean="0"/>
              <a:t>Недостатки планирования в режиме «Операции»</a:t>
            </a:r>
            <a:endParaRPr lang="ru-RU" sz="3500" b="1" dirty="0"/>
          </a:p>
        </p:txBody>
      </p:sp>
      <p:grpSp>
        <p:nvGrpSpPr>
          <p:cNvPr id="6" name="Группа 5"/>
          <p:cNvGrpSpPr/>
          <p:nvPr/>
        </p:nvGrpSpPr>
        <p:grpSpPr>
          <a:xfrm>
            <a:off x="0" y="-27384"/>
            <a:ext cx="9144000" cy="648072"/>
            <a:chOff x="0" y="-27384"/>
            <a:chExt cx="9144000" cy="648072"/>
          </a:xfrm>
        </p:grpSpPr>
        <p:pic>
          <p:nvPicPr>
            <p:cNvPr id="7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95" t="15141" r="839" b="16723"/>
            <a:stretch/>
          </p:blipFill>
          <p:spPr bwMode="auto">
            <a:xfrm>
              <a:off x="0" y="-27384"/>
              <a:ext cx="9144000" cy="64807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TextBox 7"/>
            <p:cNvSpPr txBox="1"/>
            <p:nvPr/>
          </p:nvSpPr>
          <p:spPr>
            <a:xfrm>
              <a:off x="4673930" y="127375"/>
              <a:ext cx="447007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ru-RU" sz="1600" b="1" dirty="0" smtClean="0">
                  <a:solidFill>
                    <a:prstClr val="white"/>
                  </a:solidFill>
                  <a:latin typeface="Calibri" panose="020F0502020204030204"/>
                  <a:cs typeface="+mn-cs"/>
                </a:rPr>
                <a:t>МЕДИЦИНСКИЕ ИНФОРМАЦИОННЫЕ СИСТЕМЫ</a:t>
              </a:r>
              <a:endParaRPr lang="ru-RU" sz="1600" b="1" dirty="0">
                <a:solidFill>
                  <a:prstClr val="white"/>
                </a:solidFill>
                <a:latin typeface="Calibri" panose="020F0502020204030204"/>
                <a:cs typeface="+mn-cs"/>
              </a:endParaRPr>
            </a:p>
          </p:txBody>
        </p:sp>
      </p:grp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435280" cy="4065315"/>
          </a:xfrm>
        </p:spPr>
        <p:txBody>
          <a:bodyPr/>
          <a:lstStyle/>
          <a:p>
            <a:r>
              <a:rPr lang="ru-RU" dirty="0" smtClean="0"/>
              <a:t>Теряется информация о различиях между планируемой и фактической операцией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Отсутствие возможности разделения доступа к планируемым/завершенным операциям.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32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143000"/>
          </a:xfrm>
        </p:spPr>
        <p:txBody>
          <a:bodyPr>
            <a:normAutofit/>
          </a:bodyPr>
          <a:lstStyle/>
          <a:p>
            <a:r>
              <a:rPr lang="ru-RU" sz="4200" b="1" dirty="0" smtClean="0"/>
              <a:t>Режим «Планируемые операции»</a:t>
            </a:r>
            <a:endParaRPr lang="ru-RU" sz="4200" b="1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0" y="-27384"/>
            <a:ext cx="9144000" cy="648072"/>
            <a:chOff x="0" y="-27384"/>
            <a:chExt cx="9144000" cy="648072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95" t="15141" r="839" b="16723"/>
            <a:stretch/>
          </p:blipFill>
          <p:spPr bwMode="auto">
            <a:xfrm>
              <a:off x="0" y="-27384"/>
              <a:ext cx="9144000" cy="64807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4673930" y="127375"/>
              <a:ext cx="447007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ru-RU" sz="1600" b="1" dirty="0" smtClean="0">
                  <a:solidFill>
                    <a:prstClr val="white"/>
                  </a:solidFill>
                  <a:latin typeface="Calibri" panose="020F0502020204030204"/>
                  <a:cs typeface="+mn-cs"/>
                </a:rPr>
                <a:t>МЕДИЦИНСКИЕ ИНФОРМАЦИОННЫЕ СИСТЕМЫ</a:t>
              </a:r>
              <a:endParaRPr lang="ru-RU" sz="1600" b="1" dirty="0">
                <a:solidFill>
                  <a:prstClr val="white"/>
                </a:solidFill>
                <a:latin typeface="Calibri" panose="020F0502020204030204"/>
                <a:cs typeface="+mn-cs"/>
              </a:endParaRPr>
            </a:p>
          </p:txBody>
        </p:sp>
      </p:grp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Отображение планируемых </a:t>
            </a:r>
            <a:r>
              <a:rPr lang="ru-RU" dirty="0" smtClean="0"/>
              <a:t>операций</a:t>
            </a:r>
          </a:p>
          <a:p>
            <a:endParaRPr lang="ru-RU" dirty="0" smtClean="0"/>
          </a:p>
          <a:p>
            <a:r>
              <a:rPr lang="ru-RU" dirty="0" smtClean="0"/>
              <a:t>Закрытие дня. Права </a:t>
            </a:r>
            <a:r>
              <a:rPr lang="ru-RU" dirty="0" smtClean="0"/>
              <a:t>доступа</a:t>
            </a:r>
          </a:p>
          <a:p>
            <a:endParaRPr lang="ru-RU" dirty="0" smtClean="0"/>
          </a:p>
          <a:p>
            <a:r>
              <a:rPr lang="ru-RU" dirty="0" smtClean="0"/>
              <a:t>Карточка планируемой </a:t>
            </a:r>
            <a:r>
              <a:rPr lang="ru-RU" dirty="0" smtClean="0"/>
              <a:t>операции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690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Отображение планируемых операций</a:t>
            </a:r>
            <a:endParaRPr lang="ru-RU" sz="3200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0" y="-27384"/>
            <a:ext cx="9144000" cy="648072"/>
            <a:chOff x="0" y="-27384"/>
            <a:chExt cx="9144000" cy="648072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95" t="15141" r="839" b="16723"/>
            <a:stretch/>
          </p:blipFill>
          <p:spPr bwMode="auto">
            <a:xfrm>
              <a:off x="0" y="-27384"/>
              <a:ext cx="9144000" cy="64807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4673930" y="127375"/>
              <a:ext cx="447007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ru-RU" sz="1600" b="1" dirty="0" smtClean="0">
                  <a:solidFill>
                    <a:prstClr val="white"/>
                  </a:solidFill>
                  <a:latin typeface="Calibri" panose="020F0502020204030204"/>
                  <a:cs typeface="+mn-cs"/>
                </a:rPr>
                <a:t>МЕДИЦИНСКИЕ ИНФОРМАЦИОННЫЕ СИСТЕМЫ</a:t>
              </a:r>
              <a:endParaRPr lang="ru-RU" sz="1600" b="1" dirty="0">
                <a:solidFill>
                  <a:prstClr val="white"/>
                </a:solidFill>
                <a:latin typeface="Calibri" panose="020F0502020204030204"/>
                <a:cs typeface="+mn-cs"/>
              </a:endParaRPr>
            </a:p>
          </p:txBody>
        </p:sp>
      </p:grp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772" y="1484784"/>
            <a:ext cx="8676456" cy="4387155"/>
          </a:xfrm>
          <a:prstGeom prst="rect">
            <a:avLst/>
          </a:prstGeom>
          <a:noFill/>
          <a:ln w="9525">
            <a:solidFill>
              <a:srgbClr val="3366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280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864096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Карточка планируемой операции</a:t>
            </a:r>
            <a:endParaRPr lang="ru-RU" sz="3200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0" y="-27384"/>
            <a:ext cx="9144000" cy="648072"/>
            <a:chOff x="0" y="-27384"/>
            <a:chExt cx="9144000" cy="648072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95" t="15141" r="839" b="16723"/>
            <a:stretch/>
          </p:blipFill>
          <p:spPr bwMode="auto">
            <a:xfrm>
              <a:off x="0" y="-27384"/>
              <a:ext cx="9144000" cy="64807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4673930" y="127375"/>
              <a:ext cx="447007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ru-RU" sz="1600" b="1" dirty="0" smtClean="0">
                  <a:solidFill>
                    <a:prstClr val="white"/>
                  </a:solidFill>
                  <a:latin typeface="Calibri" panose="020F0502020204030204"/>
                  <a:cs typeface="+mn-cs"/>
                </a:rPr>
                <a:t>МЕДИЦИНСКИЕ ИНФОРМАЦИОННЫЕ СИСТЕМЫ</a:t>
              </a:r>
              <a:endParaRPr lang="ru-RU" sz="1600" b="1" dirty="0">
                <a:solidFill>
                  <a:prstClr val="white"/>
                </a:solidFill>
                <a:latin typeface="Calibri" panose="020F0502020204030204"/>
                <a:cs typeface="+mn-cs"/>
              </a:endParaRPr>
            </a:p>
          </p:txBody>
        </p:sp>
      </p:grp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08" y="1700808"/>
            <a:ext cx="8617383" cy="4088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277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216</Words>
  <Application>Microsoft Office PowerPoint</Application>
  <PresentationFormat>Экран (4:3)</PresentationFormat>
  <Paragraphs>56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Режим «Операции»</vt:lpstr>
      <vt:lpstr>Режим «Опер. день - таблица»</vt:lpstr>
      <vt:lpstr>  Режим «Опер. день - график»  </vt:lpstr>
      <vt:lpstr> Карточка операции </vt:lpstr>
      <vt:lpstr>Недостатки планирования в режиме «Операции»</vt:lpstr>
      <vt:lpstr>Режим «Планируемые операции»</vt:lpstr>
      <vt:lpstr>Отображение планируемых операций</vt:lpstr>
      <vt:lpstr>Карточка планируемой операции</vt:lpstr>
      <vt:lpstr>Статистика в МИС «Ариадна»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Купреев Виталий Николаевич</dc:creator>
  <cp:lastModifiedBy>Пользователь Windows</cp:lastModifiedBy>
  <cp:revision>28</cp:revision>
  <dcterms:created xsi:type="dcterms:W3CDTF">2017-11-22T14:18:31Z</dcterms:created>
  <dcterms:modified xsi:type="dcterms:W3CDTF">2018-09-25T16:30:57Z</dcterms:modified>
</cp:coreProperties>
</file>