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97" r:id="rId2"/>
    <p:sldId id="304" r:id="rId3"/>
    <p:sldId id="313" r:id="rId4"/>
    <p:sldId id="314" r:id="rId5"/>
    <p:sldId id="315" r:id="rId6"/>
    <p:sldId id="306" r:id="rId7"/>
    <p:sldId id="309" r:id="rId8"/>
    <p:sldId id="307" r:id="rId9"/>
    <p:sldId id="320" r:id="rId10"/>
    <p:sldId id="321" r:id="rId11"/>
    <p:sldId id="316" r:id="rId12"/>
    <p:sldId id="317" r:id="rId13"/>
    <p:sldId id="318" r:id="rId14"/>
    <p:sldId id="305" r:id="rId15"/>
    <p:sldId id="319" r:id="rId16"/>
    <p:sldId id="310" r:id="rId17"/>
    <p:sldId id="30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D3E49"/>
    <a:srgbClr val="4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05" autoAdjust="0"/>
  </p:normalViewPr>
  <p:slideViewPr>
    <p:cSldViewPr>
      <p:cViewPr varScale="1">
        <p:scale>
          <a:sx n="110" d="100"/>
          <a:sy n="110" d="100"/>
        </p:scale>
        <p:origin x="16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BBDFE5-BA1E-4D5F-978A-7E5A90E90A9C}" type="datetimeFigureOut">
              <a:rPr lang="ru-RU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8EABE64-EC11-4C2C-888B-E1DD047D39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9510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781B-B9CC-4D5A-B39D-458A989DA2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65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F9F2-C833-4419-88E1-C917D8E8991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497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4D69-9BF3-40A4-A021-D7982380835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92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78FC-EACA-4422-8526-771100413D5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761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EE8BE-72A7-4CDF-9E70-17B1854D5B2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412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936A-2C1E-46B4-9775-F1EA2948E2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506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3F3-EB38-4C97-954E-5DDA3EDD0E0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578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9BEC-0876-422C-BFFB-ABC8A7DD496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822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001CF-494B-43E5-B76A-A2C4F1F7DE4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18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DC06-1713-48C8-92ED-C719C7A03B7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171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05C5-B00C-4799-AE8D-7E592D94191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010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3968-68F7-4448-A406-6143ECE9F48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83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exey.bogdanov@reshenie-soft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3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6073775"/>
            <a:ext cx="9180513" cy="81121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2820988" y="295275"/>
            <a:ext cx="632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chemeClr val="bg1"/>
                </a:solidFill>
                <a:latin typeface="Calibri" panose="020F0502020204030204" pitchFamily="34" charset="0"/>
              </a:rPr>
              <a:t>МЕДИЦИНСКИЕ ИНФОРМАЦИОННЫЕ СИСТЕМЫ</a:t>
            </a:r>
          </a:p>
        </p:txBody>
      </p:sp>
      <p:sp>
        <p:nvSpPr>
          <p:cNvPr id="65556" name="Rectangle 13"/>
          <p:cNvSpPr>
            <a:spLocks noChangeArrowheads="1"/>
          </p:cNvSpPr>
          <p:nvPr/>
        </p:nvSpPr>
        <p:spPr bwMode="auto">
          <a:xfrm>
            <a:off x="611188" y="1484313"/>
            <a:ext cx="748982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  <a:t>Опыт использования СУО и маршрутизация пациентов в медицинском учреждении</a:t>
            </a: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128713" y="6119813"/>
            <a:ext cx="67976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</a:rPr>
              <a:t>Опыт использования систем управления очередью </a:t>
            </a:r>
          </a:p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</a:rPr>
              <a:t>и маршрутизация пациентов в медицинском учреждении</a:t>
            </a:r>
          </a:p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</a:rPr>
              <a:t>«Кортъярд Марриот Васильевский»,  г. Санкт-Петербург, 26 сентября 2018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84663" y="4653136"/>
            <a:ext cx="4229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800" b="1" dirty="0">
                <a:latin typeface="Century Gothic" panose="020B0502020202020204" pitchFamily="34" charset="0"/>
              </a:rPr>
              <a:t>Алексей </a:t>
            </a:r>
            <a:r>
              <a:rPr lang="ru-RU" altLang="ru-RU" sz="1800" b="1" dirty="0" smtClean="0">
                <a:latin typeface="Century Gothic" panose="020B0502020202020204" pitchFamily="34" charset="0"/>
              </a:rPr>
              <a:t>Богданов</a:t>
            </a:r>
          </a:p>
          <a:p>
            <a:pPr algn="r" eaLnBrk="1" hangingPunct="1"/>
            <a:r>
              <a:rPr lang="ru-RU" altLang="ru-RU" sz="1800" dirty="0" smtClean="0">
                <a:latin typeface="Century Gothic" panose="020B0502020202020204" pitchFamily="34" charset="0"/>
              </a:rPr>
              <a:t>Исполнительный директор</a:t>
            </a:r>
            <a:endParaRPr lang="ru-RU" altLang="ru-RU" sz="1800" dirty="0">
              <a:latin typeface="Century Gothic" panose="020B0502020202020204" pitchFamily="34" charset="0"/>
            </a:endParaRPr>
          </a:p>
          <a:p>
            <a:pPr algn="r" eaLnBrk="1" hangingPunct="1"/>
            <a:r>
              <a:rPr lang="ru-RU" altLang="ru-RU" sz="1800" dirty="0">
                <a:latin typeface="Century Gothic" panose="020B0502020202020204" pitchFamily="34" charset="0"/>
              </a:rPr>
              <a:t>ООО «Решение»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4603" y="769639"/>
            <a:ext cx="6974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Так может быть не так всё и страшно?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"/>
          <a:stretch/>
        </p:blipFill>
        <p:spPr>
          <a:xfrm>
            <a:off x="323528" y="1556792"/>
            <a:ext cx="3672408" cy="489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03" y="1556792"/>
            <a:ext cx="4331069" cy="492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3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36"/>
                    </a14:imgEffect>
                    <a14:imgEffect>
                      <a14:saturation sat="138000"/>
                    </a14:imgEffect>
                    <a14:imgEffect>
                      <a14:brightnessContrast bright="-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53"/>
          <a:stretch/>
        </p:blipFill>
        <p:spPr>
          <a:xfrm>
            <a:off x="4644008" y="2434626"/>
            <a:ext cx="4427057" cy="330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9" y="2342616"/>
            <a:ext cx="4479704" cy="343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609708" y="2135325"/>
            <a:ext cx="0" cy="37444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51233" y="5868561"/>
            <a:ext cx="122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Было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099" y="5868561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Стало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9152" y="962725"/>
            <a:ext cx="64011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Зоны рекреации, электронная очередь </a:t>
            </a:r>
            <a:br>
              <a:rPr lang="ru-RU" sz="2800" b="1" dirty="0" smtClean="0">
                <a:latin typeface="Calibri" panose="020F0502020204030204" pitchFamily="34" charset="0"/>
              </a:rPr>
            </a:br>
            <a:r>
              <a:rPr lang="ru-RU" sz="2800" b="1" dirty="0" smtClean="0">
                <a:latin typeface="Calibri" panose="020F0502020204030204" pitchFamily="34" charset="0"/>
              </a:rPr>
              <a:t>и индивидуальное обслуживание</a:t>
            </a:r>
            <a:endParaRPr lang="ru-RU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543425" y="2135325"/>
            <a:ext cx="0" cy="37444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51233" y="5868561"/>
            <a:ext cx="122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Было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099" y="5868561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Стало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252" y="962725"/>
            <a:ext cx="7486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Система управления потоками пациентов </a:t>
            </a:r>
            <a:br>
              <a:rPr lang="ru-RU" sz="2800" b="1" dirty="0" smtClean="0">
                <a:latin typeface="Calibri" panose="020F0502020204030204" pitchFamily="34" charset="0"/>
              </a:rPr>
            </a:br>
            <a:r>
              <a:rPr lang="ru-RU" sz="2800" b="1" dirty="0" smtClean="0">
                <a:latin typeface="Calibri" panose="020F0502020204030204" pitchFamily="34" charset="0"/>
              </a:rPr>
              <a:t>и автоматизированный вызов в кабинет врача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7333"/>
            <a:ext cx="4264895" cy="3579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0000"/>
                    </a14:imgEffect>
                    <a14:imgEffect>
                      <a14:brightnessContrast bright="4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17915"/>
          <a:stretch/>
        </p:blipFill>
        <p:spPr>
          <a:xfrm>
            <a:off x="4716137" y="2207333"/>
            <a:ext cx="4282798" cy="35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81716" y="2204864"/>
            <a:ext cx="0" cy="37444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4801" y="962725"/>
            <a:ext cx="5793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Правильная логистика и навигация </a:t>
            </a:r>
            <a:br>
              <a:rPr lang="ru-RU" sz="2800" b="1" dirty="0" smtClean="0">
                <a:latin typeface="Calibri" panose="020F0502020204030204" pitchFamily="34" charset="0"/>
              </a:rPr>
            </a:br>
            <a:r>
              <a:rPr lang="ru-RU" sz="2800" b="1" dirty="0" smtClean="0">
                <a:latin typeface="Calibri" panose="020F0502020204030204" pitchFamily="34" charset="0"/>
              </a:rPr>
              <a:t>внутри медицинской организации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1233" y="5868561"/>
            <a:ext cx="122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Было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6099" y="5868561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Стало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27621" r="26557" b="-541"/>
          <a:stretch/>
        </p:blipFill>
        <p:spPr>
          <a:xfrm>
            <a:off x="4932040" y="2276872"/>
            <a:ext cx="3960440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7"/>
          <a:stretch/>
        </p:blipFill>
        <p:spPr>
          <a:xfrm>
            <a:off x="179512" y="2276475"/>
            <a:ext cx="4333479" cy="360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09708" y="2135325"/>
            <a:ext cx="0" cy="37444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r="20408"/>
          <a:stretch/>
        </p:blipFill>
        <p:spPr>
          <a:xfrm>
            <a:off x="179512" y="2215628"/>
            <a:ext cx="4248473" cy="3664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18644"/>
          <a:stretch/>
        </p:blipFill>
        <p:spPr>
          <a:xfrm>
            <a:off x="4759037" y="2215628"/>
            <a:ext cx="4248473" cy="36641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3783" y="962725"/>
            <a:ext cx="6876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Динамическое расписание приема врачей</a:t>
            </a:r>
            <a:br>
              <a:rPr lang="ru-RU" sz="2800" b="1" dirty="0" smtClean="0">
                <a:latin typeface="Calibri" panose="020F0502020204030204" pitchFamily="34" charset="0"/>
              </a:rPr>
            </a:br>
            <a:r>
              <a:rPr lang="ru-RU" sz="2800" b="1" dirty="0" smtClean="0">
                <a:latin typeface="Calibri" panose="020F0502020204030204" pitchFamily="34" charset="0"/>
              </a:rPr>
              <a:t>с отображением на </a:t>
            </a:r>
            <a:r>
              <a:rPr lang="en-US" sz="2800" b="1" dirty="0" smtClean="0">
                <a:latin typeface="Calibri" panose="020F0502020204030204" pitchFamily="34" charset="0"/>
              </a:rPr>
              <a:t>LCD</a:t>
            </a:r>
            <a:r>
              <a:rPr lang="ru-RU" sz="2800" b="1" dirty="0" smtClean="0">
                <a:latin typeface="Calibri" panose="020F0502020204030204" pitchFamily="34" charset="0"/>
              </a:rPr>
              <a:t>-панелях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1233" y="5868561"/>
            <a:ext cx="122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Было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6099" y="5868561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Стало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09708" y="2135325"/>
            <a:ext cx="0" cy="37444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29688" y="962725"/>
            <a:ext cx="7284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Уменьшение бумажного документооборота, </a:t>
            </a:r>
          </a:p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повсеместное внедрение ЭМК и ЭИБ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1233" y="5868561"/>
            <a:ext cx="122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Было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6099" y="5868561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Стало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929" y="2351349"/>
            <a:ext cx="4422395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4" r="12079"/>
          <a:stretch/>
        </p:blipFill>
        <p:spPr>
          <a:xfrm>
            <a:off x="-577155" y="2351349"/>
            <a:ext cx="509027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8648" y="912199"/>
            <a:ext cx="4049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Эффект от внедрения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67172" y="1700808"/>
            <a:ext cx="9157177" cy="588404"/>
            <a:chOff x="167172" y="1977584"/>
            <a:chExt cx="9157177" cy="5884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5576" y="1988840"/>
              <a:ext cx="8568773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ru-RU" b="1" dirty="0" smtClean="0">
                  <a:ea typeface="Times New Roman" panose="02020603050405020304" pitchFamily="18" charset="0"/>
                </a:rPr>
                <a:t>Уменьшение </a:t>
              </a:r>
              <a:r>
                <a:rPr lang="ru-RU" b="1" dirty="0">
                  <a:ea typeface="Times New Roman" panose="02020603050405020304" pitchFamily="18" charset="0"/>
                </a:rPr>
                <a:t>очередей в регистратуру, </a:t>
              </a:r>
              <a:r>
                <a:rPr lang="ru-RU" b="1" dirty="0" smtClean="0">
                  <a:ea typeface="Times New Roman" panose="02020603050405020304" pitchFamily="18" charset="0"/>
                </a:rPr>
                <a:t>кабинет </a:t>
              </a:r>
              <a:r>
                <a:rPr lang="ru-RU" b="1" dirty="0">
                  <a:ea typeface="Times New Roman" panose="02020603050405020304" pitchFamily="18" charset="0"/>
                </a:rPr>
                <a:t>забора крови, </a:t>
              </a:r>
              <a:r>
                <a:rPr lang="ru-RU" b="1" dirty="0" smtClean="0">
                  <a:ea typeface="Times New Roman" panose="02020603050405020304" pitchFamily="18" charset="0"/>
                </a:rPr>
                <a:t>кабинет </a:t>
              </a:r>
              <a:r>
                <a:rPr lang="ru-RU" b="1" dirty="0">
                  <a:ea typeface="Times New Roman" panose="02020603050405020304" pitchFamily="18" charset="0"/>
                </a:rPr>
                <a:t>врача</a:t>
              </a:r>
              <a:r>
                <a:rPr lang="ru-RU" b="1" dirty="0" smtClean="0">
                  <a:ea typeface="Times New Roman" panose="02020603050405020304" pitchFamily="18" charset="0"/>
                </a:rPr>
                <a:t>.</a:t>
              </a:r>
              <a:endParaRPr lang="ru-RU" b="1" dirty="0">
                <a:ea typeface="Times New Roman" panose="02020603050405020304" pitchFamily="18" charset="0"/>
              </a:endParaRPr>
            </a:p>
          </p:txBody>
        </p:sp>
        <p:pic>
          <p:nvPicPr>
            <p:cNvPr id="13" name="Picture 2" descr="http://us.cdn1.123rf.com/168nwm/blankstock/blankstock1402/blankstock140200237/25704991-no-queue-sign-icon-long-turn-symbol-red-prohibition-sign-stop-symbol-vecto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2" y="1977584"/>
              <a:ext cx="588404" cy="58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179857" y="2681491"/>
            <a:ext cx="7972149" cy="612000"/>
            <a:chOff x="179857" y="2672984"/>
            <a:chExt cx="7972149" cy="612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35182" y="2708920"/>
              <a:ext cx="741682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ru-RU" b="1" dirty="0" smtClean="0">
                  <a:ea typeface="Times New Roman" panose="02020603050405020304" pitchFamily="18" charset="0"/>
                </a:rPr>
                <a:t>Предоставление пациентам комфортных условий ожидания.</a:t>
              </a:r>
              <a:endParaRPr lang="ru-RU" b="1" dirty="0">
                <a:ea typeface="Times New Roman" panose="02020603050405020304" pitchFamily="18" charset="0"/>
              </a:endParaRPr>
            </a:p>
          </p:txBody>
        </p:sp>
        <p:pic>
          <p:nvPicPr>
            <p:cNvPr id="14" name="Picture 4" descr="http://etc-mysitemyway.s3.amazonaws.com/icons/legacy-previews/icons-256/simple-red-square-icons-people-things/129312-simple-red-square-icon-people-things-chair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57" y="2672984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179369" y="3685770"/>
            <a:ext cx="8673495" cy="648072"/>
            <a:chOff x="179369" y="3429000"/>
            <a:chExt cx="8673495" cy="64807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35182" y="3429000"/>
              <a:ext cx="81176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0"/>
                </a:spcAft>
              </a:pPr>
              <a:r>
                <a:rPr lang="ru-RU" b="1" dirty="0" smtClean="0">
                  <a:ea typeface="Times New Roman" panose="02020603050405020304" pitchFamily="18" charset="0"/>
                </a:rPr>
                <a:t>Обеспечение пациентов всей необходимой информацией, посредством ее демонстрации  на телевизионных экранах. </a:t>
              </a:r>
              <a:endParaRPr lang="ru-RU" b="1" dirty="0">
                <a:ea typeface="Times New Roman" panose="02020603050405020304" pitchFamily="18" charset="0"/>
              </a:endParaRPr>
            </a:p>
          </p:txBody>
        </p:sp>
        <p:pic>
          <p:nvPicPr>
            <p:cNvPr id="15" name="Picture 8" descr="http://www.clipartbest.com/cliparts/eTM/g7r/eTMg7rrT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69" y="3465072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179857" y="4726121"/>
            <a:ext cx="8424448" cy="614856"/>
            <a:chOff x="179857" y="4293096"/>
            <a:chExt cx="8424448" cy="61485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55576" y="4293096"/>
              <a:ext cx="7848729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ru-RU" b="1" dirty="0" smtClean="0">
                  <a:ea typeface="Times New Roman" panose="02020603050405020304" pitchFamily="18" charset="0"/>
                </a:rPr>
                <a:t>Сокращение </a:t>
              </a:r>
              <a:r>
                <a:rPr lang="ru-RU" b="1" dirty="0">
                  <a:ea typeface="Times New Roman" panose="02020603050405020304" pitchFamily="18" charset="0"/>
                </a:rPr>
                <a:t>затрачиваемого времени на обслуживание одного пациента. </a:t>
              </a:r>
            </a:p>
          </p:txBody>
        </p:sp>
        <p:pic>
          <p:nvPicPr>
            <p:cNvPr id="16" name="Picture 10" descr="http://www.solargods.com.au/uploads/61991/ufiles/ope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57" y="4295952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179857" y="5733256"/>
            <a:ext cx="8424448" cy="646331"/>
            <a:chOff x="179857" y="5158933"/>
            <a:chExt cx="8424448" cy="64633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55612" y="5158933"/>
              <a:ext cx="78486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 smtClean="0">
                  <a:ea typeface="Times New Roman" panose="02020603050405020304" pitchFamily="18" charset="0"/>
                </a:rPr>
                <a:t>Повышение </a:t>
              </a:r>
              <a:r>
                <a:rPr lang="ru-RU" b="1" dirty="0">
                  <a:ea typeface="Times New Roman" panose="02020603050405020304" pitchFamily="18" charset="0"/>
                </a:rPr>
                <a:t>уровня удовлетворенности населения при обслуживании в ЛПУ, формирование положительного имиджа учреждения.</a:t>
              </a:r>
              <a:endParaRPr lang="ru-RU" b="1" dirty="0"/>
            </a:p>
          </p:txBody>
        </p:sp>
        <p:pic>
          <p:nvPicPr>
            <p:cNvPr id="17" name="Picture 12" descr="http://etc-mysitemyway.s3.amazonaws.com/icons/legacy-previews/icons/simple-red-square-icons-symbols-shapes/129911-simple-red-square-icon-symbols-shapes-smiley-face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57" y="5193264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68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6073775"/>
            <a:ext cx="9180513" cy="81121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1128713" y="6119813"/>
            <a:ext cx="67976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</a:rPr>
              <a:t>Опыт использования систем управления очередью </a:t>
            </a:r>
          </a:p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</a:rPr>
              <a:t>и маршрутизация пациентов в медицинском учреждении</a:t>
            </a:r>
          </a:p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</a:rPr>
              <a:t>«Кортъярд Марриот Васильевский»,  г. Санкт-Петербург, 26 сентября 2018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23850" y="2780928"/>
            <a:ext cx="849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DE0000"/>
                </a:solidFill>
                <a:latin typeface="Century Gothic" pitchFamily="34" charset="0"/>
              </a:rPr>
              <a:t>Благодарю за внимание!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43771" y="4077072"/>
            <a:ext cx="4535281" cy="175432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latin typeface="Century Gothic" pitchFamily="34" charset="0"/>
              </a:rPr>
              <a:t>Алексей Богданов </a:t>
            </a:r>
          </a:p>
          <a:p>
            <a:pPr algn="r"/>
            <a:r>
              <a:rPr lang="ru-RU" dirty="0" smtClean="0">
                <a:latin typeface="Century Gothic" pitchFamily="34" charset="0"/>
              </a:rPr>
              <a:t>Исполнительный директор </a:t>
            </a:r>
          </a:p>
          <a:p>
            <a:pPr algn="r"/>
            <a:r>
              <a:rPr lang="ru-RU" dirty="0" smtClean="0">
                <a:latin typeface="Century Gothic" pitchFamily="34" charset="0"/>
              </a:rPr>
              <a:t>ООО «Решение»</a:t>
            </a:r>
          </a:p>
          <a:p>
            <a:pPr algn="r"/>
            <a:r>
              <a:rPr lang="ru-RU" b="1" dirty="0" smtClean="0">
                <a:latin typeface="Century Gothic" pitchFamily="34" charset="0"/>
              </a:rPr>
              <a:t>+7 (812) 33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77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0</a:t>
            </a:r>
            <a:r>
              <a:rPr lang="en-US" b="1" dirty="0" smtClean="0">
                <a:latin typeface="Century Gothic" pitchFamily="34" charset="0"/>
              </a:rPr>
              <a:t>-7</a:t>
            </a:r>
            <a:r>
              <a:rPr lang="ru-RU" b="1" dirty="0" smtClean="0">
                <a:latin typeface="Century Gothic" pitchFamily="34" charset="0"/>
              </a:rPr>
              <a:t>7, +7 (921) 319-24-95</a:t>
            </a:r>
          </a:p>
          <a:p>
            <a:pPr algn="r"/>
            <a:r>
              <a:rPr lang="en-US" b="1" dirty="0" smtClean="0">
                <a:latin typeface="Century Gothic" pitchFamily="34" charset="0"/>
                <a:hlinkClick r:id="rId4"/>
              </a:rPr>
              <a:t>info@reshenie-soft.ru</a:t>
            </a:r>
            <a:endParaRPr lang="en-US" b="1" dirty="0" smtClean="0">
              <a:latin typeface="Century Gothic" pitchFamily="34" charset="0"/>
            </a:endParaRPr>
          </a:p>
          <a:p>
            <a:pPr algn="r"/>
            <a:endParaRPr lang="en-US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8058" y="767456"/>
            <a:ext cx="4907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alibri" panose="020F0502020204030204" pitchFamily="34" charset="0"/>
              </a:rPr>
              <a:t>Бережливая поликлиника. Начало.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86" y="5724521"/>
            <a:ext cx="8501240" cy="10156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Конечная цель проекта </a:t>
            </a:r>
            <a:r>
              <a:rPr lang="ru-RU" sz="2000" dirty="0" smtClean="0">
                <a:latin typeface="Calibri" panose="020F0502020204030204" pitchFamily="34" charset="0"/>
              </a:rPr>
              <a:t>– предоставление пациентам современных и качественных услуг за минимальное время, а также улучшение доступности медицинской помощи за счет сокращения издержек.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5309" y="1312949"/>
            <a:ext cx="8793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anose="020F0502020204030204" pitchFamily="34" charset="0"/>
              </a:rPr>
              <a:t>Появление на свет проекта «Бережливая поликлиника» вызвано рядом негативных факторов, связанных с обслуживанием пациентов в МО, а именно: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585969" y="3008694"/>
            <a:ext cx="8314915" cy="665797"/>
            <a:chOff x="585969" y="2975768"/>
            <a:chExt cx="8314915" cy="66579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251313" y="3086344"/>
              <a:ext cx="76495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latin typeface="Calibri" panose="020F0502020204030204" pitchFamily="34" charset="0"/>
                </a:rPr>
                <a:t>Длительное время пребывания в МО при проведении исследований</a:t>
              </a:r>
              <a:endParaRPr lang="ru-RU" sz="2000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69" y="2975768"/>
              <a:ext cx="471606" cy="665797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392385" y="2144078"/>
            <a:ext cx="8508500" cy="662782"/>
            <a:chOff x="392385" y="2144078"/>
            <a:chExt cx="8508500" cy="66278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251314" y="2276872"/>
              <a:ext cx="76495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latin typeface="Calibri" panose="020F0502020204030204" pitchFamily="34" charset="0"/>
                </a:rPr>
                <a:t>Б</a:t>
              </a:r>
              <a:r>
                <a:rPr lang="ru-RU" sz="2000" dirty="0" smtClean="0">
                  <a:latin typeface="Calibri" panose="020F0502020204030204" pitchFamily="34" charset="0"/>
                </a:rPr>
                <a:t>ольшие очереди </a:t>
              </a:r>
              <a:r>
                <a:rPr lang="ru-RU" sz="2000" dirty="0">
                  <a:latin typeface="Calibri" panose="020F0502020204030204" pitchFamily="34" charset="0"/>
                </a:rPr>
                <a:t>в </a:t>
              </a:r>
              <a:r>
                <a:rPr lang="ru-RU" sz="2000" dirty="0" smtClean="0">
                  <a:latin typeface="Calibri" panose="020F0502020204030204" pitchFamily="34" charset="0"/>
                </a:rPr>
                <a:t>регистратуре и недовольные пациенты</a:t>
              </a:r>
              <a:endParaRPr lang="ru-RU" sz="2000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16000" y1="5667" x2="16000" y2="5667"/>
                          <a14:backgroundMark x1="77667" y1="2167" x2="77667" y2="2167"/>
                          <a14:backgroundMark x1="93667" y1="89667" x2="93667" y2="89667"/>
                          <a14:backgroundMark x1="7000" y1="92333" x2="7000" y2="92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85" y="2356898"/>
              <a:ext cx="387168" cy="387168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16000" y1="5667" x2="16000" y2="5667"/>
                          <a14:backgroundMark x1="77667" y1="2167" x2="77667" y2="2167"/>
                          <a14:backgroundMark x1="93667" y1="89667" x2="93667" y2="89667"/>
                          <a14:backgroundMark x1="7000" y1="92333" x2="7000" y2="92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09" y="2144078"/>
              <a:ext cx="387168" cy="387168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16000" y1="5667" x2="16000" y2="5667"/>
                          <a14:backgroundMark x1="77667" y1="2167" x2="77667" y2="2167"/>
                          <a14:backgroundMark x1="93667" y1="89667" x2="93667" y2="89667"/>
                          <a14:backgroundMark x1="7000" y1="92333" x2="7000" y2="92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14" y="2419692"/>
              <a:ext cx="387168" cy="387168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457849" y="3876325"/>
            <a:ext cx="8435776" cy="727846"/>
            <a:chOff x="457849" y="3703844"/>
            <a:chExt cx="8435776" cy="72784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249001" y="3870998"/>
              <a:ext cx="76446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latin typeface="Calibri" panose="020F0502020204030204" pitchFamily="34" charset="0"/>
                </a:rPr>
                <a:t>Неравномерная нагрузка на персонал МО</a:t>
              </a:r>
              <a:endParaRPr lang="ru-RU" sz="2000" dirty="0"/>
            </a:p>
          </p:txBody>
        </p:sp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1629835"/>
                </p:ext>
              </p:extLst>
            </p:nvPr>
          </p:nvGraphicFramePr>
          <p:xfrm>
            <a:off x="457849" y="3703844"/>
            <a:ext cx="727846" cy="727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50" name="Image" r:id="rId9" imgW="3250440" imgH="3250440" progId="Photoshop.Image.11">
                    <p:embed/>
                  </p:oleObj>
                </mc:Choice>
                <mc:Fallback>
                  <p:oleObj name="Image" r:id="rId9" imgW="3250440" imgH="3250440" progId="Photoshop.Image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57849" y="3703844"/>
                          <a:ext cx="727846" cy="7278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Группа 28"/>
          <p:cNvGrpSpPr/>
          <p:nvPr/>
        </p:nvGrpSpPr>
        <p:grpSpPr>
          <a:xfrm>
            <a:off x="457849" y="4806005"/>
            <a:ext cx="8435776" cy="707886"/>
            <a:chOff x="457849" y="4589315"/>
            <a:chExt cx="8435776" cy="70788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44054" y="4589315"/>
              <a:ext cx="76495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latin typeface="Calibri" panose="020F0502020204030204" pitchFamily="34" charset="0"/>
                </a:rPr>
                <a:t>Заполнение </a:t>
              </a:r>
              <a:r>
                <a:rPr lang="ru-RU" sz="2000" dirty="0">
                  <a:latin typeface="Calibri" panose="020F0502020204030204" pitchFamily="34" charset="0"/>
                </a:rPr>
                <a:t>различных бумажных бланков и </a:t>
              </a:r>
              <a:r>
                <a:rPr lang="ru-RU" sz="2000" dirty="0" smtClean="0">
                  <a:latin typeface="Calibri" panose="020F0502020204030204" pitchFamily="34" charset="0"/>
                </a:rPr>
                <a:t>обработка </a:t>
              </a:r>
              <a:r>
                <a:rPr lang="ru-RU" sz="2000" dirty="0">
                  <a:latin typeface="Calibri" panose="020F0502020204030204" pitchFamily="34" charset="0"/>
                </a:rPr>
                <a:t>излишней </a:t>
              </a:r>
              <a:r>
                <a:rPr lang="ru-RU" sz="2000" dirty="0" smtClean="0">
                  <a:latin typeface="Calibri" panose="020F0502020204030204" pitchFamily="34" charset="0"/>
                </a:rPr>
                <a:t>информации, отсутствие контроля за медкартами пациентов</a:t>
              </a:r>
              <a:endParaRPr lang="ru-RU" sz="2000" dirty="0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backgroundMark x1="6641" y1="10547" x2="6641" y2="10547"/>
                          <a14:backgroundMark x1="75781" y1="10156" x2="75781" y2="10156"/>
                          <a14:backgroundMark x1="89063" y1="93750" x2="89063" y2="93750"/>
                          <a14:backgroundMark x1="5078" y1="89063" x2="5078" y2="89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9" y="4608715"/>
              <a:ext cx="669087" cy="669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8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6807" y="802831"/>
            <a:ext cx="843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alibri" panose="020F0502020204030204" pitchFamily="34" charset="0"/>
              </a:rPr>
              <a:t>Какие существуют меры повышения эффективности работы?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4974" y="1277104"/>
            <a:ext cx="7879026" cy="527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техническое переоснащение медучреждений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перераспределение потоков пациентов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организация дистанционной записи на прием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исключение повторного обращения в регистратуру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забор анализов без очередей, увеличение пропускной способности кабинетов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организация </a:t>
            </a:r>
            <a:r>
              <a:rPr lang="ru-RU" sz="1700" dirty="0" err="1" smtClean="0">
                <a:latin typeface="Calibri" panose="020F0502020204030204" pitchFamily="34" charset="0"/>
              </a:rPr>
              <a:t>картохранилищ</a:t>
            </a:r>
            <a:r>
              <a:rPr lang="ru-RU" sz="1700" dirty="0">
                <a:latin typeface="Calibri" panose="020F0502020204030204" pitchFamily="34" charset="0"/>
              </a:rPr>
              <a:t> </a:t>
            </a:r>
            <a:r>
              <a:rPr lang="ru-RU" sz="1700" dirty="0" smtClean="0">
                <a:latin typeface="Calibri" panose="020F0502020204030204" pitchFamily="34" charset="0"/>
              </a:rPr>
              <a:t>и «реанимация» должности «</a:t>
            </a:r>
            <a:r>
              <a:rPr lang="ru-RU" sz="1700" dirty="0" err="1" smtClean="0">
                <a:latin typeface="Calibri" panose="020F0502020204030204" pitchFamily="34" charset="0"/>
              </a:rPr>
              <a:t>картоноша</a:t>
            </a:r>
            <a:r>
              <a:rPr lang="ru-RU" sz="1700" dirty="0" smtClean="0">
                <a:latin typeface="Calibri" panose="020F0502020204030204" pitchFamily="34" charset="0"/>
              </a:rPr>
              <a:t>»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изменение принципов работы с медкартами, за счет ведения ЭМК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упрощение интерфейсов информационных систем (в </a:t>
            </a:r>
            <a:r>
              <a:rPr lang="ru-RU" sz="1700" dirty="0" err="1" smtClean="0">
                <a:latin typeface="Calibri" panose="020F0502020204030204" pitchFamily="34" charset="0"/>
              </a:rPr>
              <a:t>т.ч</a:t>
            </a:r>
            <a:r>
              <a:rPr lang="ru-RU" sz="1700" dirty="0" smtClean="0">
                <a:latin typeface="Calibri" panose="020F0502020204030204" pitchFamily="34" charset="0"/>
              </a:rPr>
              <a:t>. </a:t>
            </a:r>
            <a:r>
              <a:rPr lang="ru-RU" sz="1700" dirty="0" err="1" smtClean="0">
                <a:latin typeface="Calibri" panose="020F0502020204030204" pitchFamily="34" charset="0"/>
              </a:rPr>
              <a:t>самозаписи</a:t>
            </a:r>
            <a:r>
              <a:rPr lang="ru-RU" sz="170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err="1" smtClean="0">
                <a:latin typeface="Calibri" panose="020F0502020204030204" pitchFamily="34" charset="0"/>
              </a:rPr>
              <a:t>унифицирование</a:t>
            </a:r>
            <a:r>
              <a:rPr lang="ru-RU" sz="1700" dirty="0" smtClean="0">
                <a:latin typeface="Calibri" panose="020F0502020204030204" pitchFamily="34" charset="0"/>
              </a:rPr>
              <a:t> бланков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создание обучающих буклетов для персонала поликлиник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libri" panose="020F0502020204030204" pitchFamily="34" charset="0"/>
              </a:rPr>
              <a:t>введения стандартов качества обслуживания пациентов</a:t>
            </a:r>
            <a:endParaRPr lang="ru-RU" sz="1700" dirty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2183"/>
            <a:ext cx="1068694" cy="32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682" y="908720"/>
            <a:ext cx="7752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Бережливая поликлиника. Необходимость или дань моде?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15816" y="1569478"/>
            <a:ext cx="5976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/>
              <a:t>Основные задачи проекта «Бережливая поликлиника» озвучила министр здравоохранения </a:t>
            </a:r>
            <a:r>
              <a:rPr lang="ru-RU" sz="1800" b="1" dirty="0" smtClean="0"/>
              <a:t>Вероника Скворцова</a:t>
            </a:r>
            <a:r>
              <a:rPr lang="ru-RU" sz="1800" dirty="0" smtClean="0"/>
              <a:t>:</a:t>
            </a:r>
          </a:p>
          <a:p>
            <a:pPr algn="just"/>
            <a:endParaRPr lang="ru-RU" sz="1800" dirty="0" smtClean="0"/>
          </a:p>
          <a:p>
            <a:pPr algn="just"/>
            <a:r>
              <a:rPr lang="ru-RU" sz="1800" dirty="0" smtClean="0"/>
              <a:t>«Создание в учреждениях первичного уровня, которые работают в амбулаторных условиях, особой атмосферы дружелюбия, комфортности для населения и желания приходить туда и заниматься собственным здоровьем, в том числе когда нет очевидных проблем — с профилактических позиций» 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dirty="0" smtClean="0"/>
              <a:t>Проект «Бережливая поликлиника» в первую очередь направлен на</a:t>
            </a:r>
            <a:r>
              <a:rPr lang="ru-RU" sz="1800" dirty="0"/>
              <a:t> </a:t>
            </a:r>
            <a:r>
              <a:rPr lang="ru-RU" sz="1800" dirty="0" smtClean="0"/>
              <a:t>повышение удовлетворенности потребителей медицинских услуг, снижение </a:t>
            </a:r>
            <a:r>
              <a:rPr lang="ru-RU" sz="1800" dirty="0" err="1" smtClean="0"/>
              <a:t>трудопотерь</a:t>
            </a:r>
            <a:r>
              <a:rPr lang="ru-RU" sz="1800" dirty="0" smtClean="0"/>
              <a:t> медицинского персонала, повышение качества и производительности труда.</a:t>
            </a:r>
            <a:endParaRPr lang="ru-RU" sz="1800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r="21895"/>
          <a:stretch/>
        </p:blipFill>
        <p:spPr>
          <a:xfrm>
            <a:off x="539552" y="1628800"/>
            <a:ext cx="2088232" cy="2519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9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979" y="776191"/>
            <a:ext cx="8758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Так возможно ли «сломать» привычный образ работы, </a:t>
            </a:r>
          </a:p>
          <a:p>
            <a:pPr algn="ctr"/>
            <a:r>
              <a:rPr lang="ru-RU" sz="2400" b="1" dirty="0" smtClean="0"/>
              <a:t>«перевоспитать» персонал и выйти на новый уровень </a:t>
            </a:r>
            <a:br>
              <a:rPr lang="ru-RU" sz="2400" b="1" dirty="0" smtClean="0"/>
            </a:br>
            <a:r>
              <a:rPr lang="ru-RU" sz="2400" b="1" dirty="0" smtClean="0"/>
              <a:t>оказания медицинских услуг?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7228" y="2996952"/>
            <a:ext cx="42724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Да!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ru-RU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еще </a:t>
            </a:r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как можно!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/>
          <a:stretch/>
        </p:blipFill>
        <p:spPr>
          <a:xfrm>
            <a:off x="192979" y="2104639"/>
            <a:ext cx="4593915" cy="427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041538" y="6453336"/>
            <a:ext cx="2234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* </a:t>
            </a:r>
            <a:r>
              <a:rPr lang="ru-RU" sz="1100" dirty="0" err="1" smtClean="0"/>
              <a:t>Инфографика</a:t>
            </a:r>
            <a:r>
              <a:rPr lang="ru-RU" sz="1100" dirty="0" smtClean="0"/>
              <a:t>: </a:t>
            </a:r>
            <a:r>
              <a:rPr lang="ru-RU" sz="1100" dirty="0" err="1" smtClean="0"/>
              <a:t>Москва.Центр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686" y="980728"/>
            <a:ext cx="8783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Большую часть задач можно решить за счёт</a:t>
            </a:r>
            <a:b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переосмысления информационных потоков и с использованием современных средств, предлагаемых медицинской информационной системой !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56992"/>
            <a:ext cx="892569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8718" y="778348"/>
            <a:ext cx="4306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alibri" panose="020F0502020204030204" pitchFamily="34" charset="0"/>
              </a:rPr>
              <a:t>Типовой сценарий работы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608680"/>
              </p:ext>
            </p:extLst>
          </p:nvPr>
        </p:nvGraphicFramePr>
        <p:xfrm>
          <a:off x="251520" y="1431844"/>
          <a:ext cx="8640960" cy="51757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8073"/>
                <a:gridCol w="936104"/>
                <a:gridCol w="7056783"/>
              </a:tblGrid>
              <a:tr h="451147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мп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Сторона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Действие</a:t>
                      </a:r>
                      <a:endParaRPr lang="ru-RU" dirty="0"/>
                    </a:p>
                  </a:txBody>
                  <a:tcPr/>
                </a:tc>
              </a:tr>
              <a:tr h="90416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Пациент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Дистанционная</a:t>
                      </a:r>
                      <a:r>
                        <a:rPr lang="ru-RU" baseline="0" dirty="0" smtClean="0"/>
                        <a:t> запись на первичный приём к врачу через </a:t>
                      </a:r>
                      <a:r>
                        <a:rPr lang="ru-RU" baseline="0" dirty="0" err="1" smtClean="0"/>
                        <a:t>инфомат</a:t>
                      </a:r>
                      <a:r>
                        <a:rPr lang="ru-RU" baseline="0" dirty="0" smtClean="0"/>
                        <a:t>, интернет-порталы, мобильные приложения, телефонные центры записи.</a:t>
                      </a:r>
                      <a:endParaRPr lang="ru-RU" dirty="0"/>
                    </a:p>
                  </a:txBody>
                  <a:tcPr anchor="ctr"/>
                </a:tc>
              </a:tr>
              <a:tr h="90416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МО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Напоминание о предстоящем приеме через </a:t>
                      </a:r>
                      <a:r>
                        <a:rPr lang="en-US" dirty="0" smtClean="0"/>
                        <a:t>SMS,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голосовое оповещение.</a:t>
                      </a:r>
                      <a:endParaRPr lang="ru-RU" dirty="0"/>
                    </a:p>
                  </a:txBody>
                  <a:tcPr anchor="ctr"/>
                </a:tc>
              </a:tr>
              <a:tr h="109768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Пациент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Приход в медицинскую организацию.</a:t>
                      </a:r>
                      <a:r>
                        <a:rPr lang="ru-RU" baseline="0" dirty="0" smtClean="0"/>
                        <a:t> «Активация» талона в холле МО или непосредственно возле кабинета врача. В случае, если посещений несколько, то возможна единовременная или последовательная активация. При </a:t>
                      </a:r>
                      <a:r>
                        <a:rPr lang="ru-RU" baseline="0" smtClean="0"/>
                        <a:t>необходимости на термопринтере, установленном в инфомате, печатается </a:t>
                      </a:r>
                      <a:r>
                        <a:rPr lang="ru-RU" baseline="0" dirty="0" smtClean="0"/>
                        <a:t>маршрутный лист с указанием </a:t>
                      </a:r>
                      <a:r>
                        <a:rPr lang="ru-RU" baseline="0" smtClean="0"/>
                        <a:t>кабинетов следования.</a:t>
                      </a:r>
                      <a:endParaRPr lang="ru-RU" dirty="0"/>
                    </a:p>
                  </a:txBody>
                  <a:tcPr anchor="ctr"/>
                </a:tc>
              </a:tr>
              <a:tr h="90416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Врач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Видит,</a:t>
                      </a:r>
                      <a:r>
                        <a:rPr lang="ru-RU" baseline="0" dirty="0" smtClean="0"/>
                        <a:t> что пациент из ведомости приёма на день подошел в МО. С помощью встроенной в АРМ «Врача поликлиники» панели управления потоками пациентов, врач имеет возможность вызвать подошедшего пациента согласно очереди или внепланово, если имеются для этого основания.</a:t>
                      </a:r>
                      <a:endParaRPr lang="ru-RU" dirty="0"/>
                    </a:p>
                  </a:txBody>
                  <a:tcPr anchor="ctr"/>
                </a:tc>
              </a:tr>
              <a:tr h="90416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Врач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После окончания</a:t>
                      </a:r>
                      <a:r>
                        <a:rPr lang="ru-RU" baseline="0" dirty="0" smtClean="0"/>
                        <a:t> приёма назначает повторные посещения, направляет к узким специалистам, выдает направления на различные исследования. При необходимости печатает маршрутный лист-памятку с указанием правил подготовки к оказываемым услугам.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2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7967" y="987497"/>
            <a:ext cx="727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Функциональная схема работы СУО. Взгляд изнутри.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42" y="1788587"/>
            <a:ext cx="6984776" cy="49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5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267744" y="4797152"/>
            <a:ext cx="4514186" cy="17753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Сервер СУО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1696544"/>
            <a:ext cx="4248472" cy="2668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Подсистема отображения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08" y="2165708"/>
            <a:ext cx="1824779" cy="182477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0"/>
            <a:ext cx="9144000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4673930" y="154759"/>
            <a:ext cx="447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10" y="5013176"/>
            <a:ext cx="3271780" cy="13341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97420"/>
            <a:ext cx="2081808" cy="15613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056" y="3890567"/>
            <a:ext cx="1323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+mn-lt"/>
              </a:rPr>
              <a:t>ТВ-панель</a:t>
            </a:r>
            <a:endParaRPr lang="ru-RU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6961" y="3890567"/>
            <a:ext cx="1288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n-lt"/>
              </a:rPr>
              <a:t>Микро-</a:t>
            </a:r>
            <a:r>
              <a:rPr lang="en-US" sz="2000" dirty="0" smtClean="0">
                <a:latin typeface="+mn-lt"/>
              </a:rPr>
              <a:t>PC</a:t>
            </a:r>
            <a:endParaRPr lang="ru-RU" sz="2000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1696544"/>
            <a:ext cx="4320480" cy="2668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Подсистема регистрации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" y="2165708"/>
            <a:ext cx="1156670" cy="17248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64" y="2165708"/>
            <a:ext cx="751506" cy="7515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66">
                        <a14:foregroundMark x1="12709" y1="7666" x2="23746" y2="7666"/>
                        <a14:foregroundMark x1="25084" y1="7666" x2="84950" y2="9059"/>
                        <a14:foregroundMark x1="86288" y1="10105" x2="94314" y2="74564"/>
                        <a14:foregroundMark x1="76589" y1="86760" x2="82609" y2="8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28" y="2520032"/>
            <a:ext cx="1107655" cy="10632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578" b="77136" l="18167" r="70500">
                        <a14:backgroundMark x1="33667" y1="68342" x2="33667" y2="68342"/>
                        <a14:backgroundMark x1="53833" y1="71608" x2="53833" y2="71608"/>
                        <a14:backgroundMark x1="59500" y1="67085" x2="59500" y2="67085"/>
                        <a14:backgroundMark x1="64333" y1="62563" x2="64333" y2="62563"/>
                        <a14:backgroundMark x1="66833" y1="60804" x2="66833" y2="60804"/>
                        <a14:backgroundMark x1="27000" y1="62060" x2="27000" y2="62060"/>
                        <a14:backgroundMark x1="22667" y1="63065" x2="22667" y2="6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13910" r="27320" b="21508"/>
          <a:stretch/>
        </p:blipFill>
        <p:spPr>
          <a:xfrm>
            <a:off x="1543768" y="3051633"/>
            <a:ext cx="783384" cy="59189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77983" y="3893252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+mn-lt"/>
              </a:rPr>
              <a:t>Микрокиоск</a:t>
            </a:r>
            <a:endParaRPr lang="ru-RU" sz="20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80810" y="3892986"/>
            <a:ext cx="1675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</a:rPr>
              <a:t>RFID+Barcode</a:t>
            </a:r>
            <a:endParaRPr lang="ru-RU" sz="20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913" y="3890567"/>
            <a:ext cx="1209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+mn-lt"/>
              </a:rPr>
              <a:t>Инфомат</a:t>
            </a:r>
            <a:endParaRPr lang="ru-RU" sz="2000" dirty="0">
              <a:latin typeface="+mn-lt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280810" y="2204864"/>
            <a:ext cx="0" cy="1993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915816" y="2204864"/>
            <a:ext cx="0" cy="1993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732240" y="2204863"/>
            <a:ext cx="0" cy="1993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54825" y="6093296"/>
            <a:ext cx="444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1CPU XEON/8C/16GB RAM/500GB/1Gbit</a:t>
            </a:r>
            <a:endParaRPr lang="ru-RU" sz="2000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044" y="802831"/>
            <a:ext cx="8955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Необходимое техническое обеспечение для реализации системы</a:t>
            </a:r>
            <a:r>
              <a:rPr lang="en-US" sz="2400" b="1" dirty="0" smtClean="0">
                <a:latin typeface="Calibri" panose="020F0502020204030204" pitchFamily="34" charset="0"/>
              </a:rPr>
              <a:t/>
            </a:r>
            <a:br>
              <a:rPr lang="en-US" sz="2400" b="1" dirty="0" smtClean="0">
                <a:latin typeface="Calibri" panose="020F0502020204030204" pitchFamily="34" charset="0"/>
              </a:rPr>
            </a:br>
            <a:r>
              <a:rPr lang="ru-RU" sz="2400" b="1" dirty="0" smtClean="0">
                <a:latin typeface="Calibri" panose="020F0502020204030204" pitchFamily="34" charset="0"/>
              </a:rPr>
              <a:t>маршрутизации и информационной поддержки пациентов</a:t>
            </a:r>
            <a:endParaRPr lang="ru-R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8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  <p:bldP spid="12" grpId="0"/>
      <p:bldP spid="13" grpId="0"/>
      <p:bldP spid="16" grpId="0" animBg="1"/>
      <p:bldP spid="28" grpId="0"/>
      <p:bldP spid="29" grpId="0"/>
      <p:bldP spid="30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5974</TotalTime>
  <Words>601</Words>
  <Application>Microsoft Office PowerPoint</Application>
  <PresentationFormat>Экран (4:3)</PresentationFormat>
  <Paragraphs>118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Times New Roman</vt:lpstr>
      <vt:lpstr>Wingdings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NhT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Alexey</cp:lastModifiedBy>
  <cp:revision>118</cp:revision>
  <dcterms:created xsi:type="dcterms:W3CDTF">2012-02-27T14:49:36Z</dcterms:created>
  <dcterms:modified xsi:type="dcterms:W3CDTF">2018-09-26T00:37:34Z</dcterms:modified>
</cp:coreProperties>
</file>