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300" r:id="rId3"/>
    <p:sldId id="298" r:id="rId4"/>
    <p:sldId id="299" r:id="rId5"/>
    <p:sldId id="317" r:id="rId6"/>
    <p:sldId id="305" r:id="rId7"/>
    <p:sldId id="309" r:id="rId8"/>
    <p:sldId id="310" r:id="rId9"/>
    <p:sldId id="318" r:id="rId10"/>
    <p:sldId id="311" r:id="rId11"/>
    <p:sldId id="312" r:id="rId12"/>
    <p:sldId id="307" r:id="rId13"/>
    <p:sldId id="315" r:id="rId14"/>
    <p:sldId id="304" r:id="rId15"/>
    <p:sldId id="319" r:id="rId16"/>
    <p:sldId id="316" r:id="rId17"/>
    <p:sldId id="314" r:id="rId18"/>
    <p:sldId id="306" r:id="rId19"/>
    <p:sldId id="31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D3E49"/>
    <a:srgbClr val="4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362DE-91BF-47DA-BBCE-7D08480417EA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4B5C2B1-EC4C-4BB7-AC1D-718548EA42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844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0073-6627-4198-8DFA-88E2DC97E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8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42E44-E85B-4A34-BE1C-0DE88C8C3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2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F2542-E679-4050-81BA-F3B88829B0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0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7D7BD-081D-427F-B7B4-716B59975A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5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CA085-5572-4BE9-8F62-277E29A60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9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B04F5-4B43-4EE8-B62E-52E32D4615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D2262-38B1-4CD2-AD29-DAEC73D513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D742C-6842-4521-9E70-5B1FF74D3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9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59427-8700-4E5C-B8A2-D94B2BF3A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4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035A1-A936-4A15-A57A-E437B2C34C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7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0410B-E4DA-472A-94C5-98FD110AF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0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B4B4-02BC-496E-B5F5-642AEB971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F9536A-E2F1-46D1-8CA6-799EFDC99B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exey.bogdanov@reshenie-sof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6073775"/>
            <a:ext cx="9180513" cy="81121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284663" y="4653136"/>
            <a:ext cx="4229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800" b="1" dirty="0">
                <a:latin typeface="Century Gothic" panose="020B0502020202020204" pitchFamily="34" charset="0"/>
              </a:rPr>
              <a:t>Алексей </a:t>
            </a:r>
            <a:r>
              <a:rPr lang="ru-RU" altLang="ru-RU" sz="1800" b="1" dirty="0" smtClean="0">
                <a:latin typeface="Century Gothic" panose="020B0502020202020204" pitchFamily="34" charset="0"/>
              </a:rPr>
              <a:t>Богданов</a:t>
            </a:r>
          </a:p>
          <a:p>
            <a:pPr algn="r" eaLnBrk="1" hangingPunct="1"/>
            <a:r>
              <a:rPr lang="ru-RU" altLang="ru-RU" sz="1800" dirty="0" smtClean="0">
                <a:latin typeface="Century Gothic" panose="020B0502020202020204" pitchFamily="34" charset="0"/>
              </a:rPr>
              <a:t>Исполнительный директор</a:t>
            </a:r>
            <a:endParaRPr lang="ru-RU" altLang="ru-RU" sz="1800" dirty="0">
              <a:latin typeface="Century Gothic" panose="020B0502020202020204" pitchFamily="34" charset="0"/>
            </a:endParaRPr>
          </a:p>
          <a:p>
            <a:pPr algn="r" eaLnBrk="1" hangingPunct="1"/>
            <a:r>
              <a:rPr lang="ru-RU" altLang="ru-RU" sz="1800" dirty="0">
                <a:latin typeface="Century Gothic" panose="020B0502020202020204" pitchFamily="34" charset="0"/>
              </a:rPr>
              <a:t>ООО «Решение»</a:t>
            </a:r>
          </a:p>
        </p:txBody>
      </p:sp>
      <p:sp>
        <p:nvSpPr>
          <p:cNvPr id="65556" name="Rectangle 13"/>
          <p:cNvSpPr>
            <a:spLocks noChangeArrowheads="1"/>
          </p:cNvSpPr>
          <p:nvPr/>
        </p:nvSpPr>
        <p:spPr bwMode="auto">
          <a:xfrm>
            <a:off x="611188" y="1484313"/>
            <a:ext cx="7489825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Опыт интеграции с системами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РЕГИЗ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ЭМК 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Петербуржца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УО и АИС ИНФОРМ МП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РСЗПВ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ОДЛИ</a:t>
            </a:r>
          </a:p>
          <a:p>
            <a:pPr>
              <a:defRPr/>
            </a:pPr>
            <a:endParaRPr lang="ru-RU" sz="28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25389" y="6110049"/>
            <a:ext cx="90043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</a:rPr>
              <a:t>Опыт интеграции с системами РЕГИСЗ: ИЭМК Петербуржца, УО и АИС ИНФОРМ МП, РСЗПВ,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ОДЛИ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bg1"/>
                </a:solidFill>
              </a:rPr>
              <a:t>МИС «Ариадна» - новые возможности и опыт применения</a:t>
            </a:r>
            <a:endParaRPr lang="ru-RU" altLang="ru-RU" sz="1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</a:rPr>
              <a:t>«</a:t>
            </a:r>
            <a:r>
              <a:rPr lang="ru-RU" altLang="ru-RU" sz="1400" b="1" dirty="0" err="1">
                <a:solidFill>
                  <a:schemeClr val="bg1"/>
                </a:solidFill>
              </a:rPr>
              <a:t>Кортъярд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Марриотт </a:t>
            </a:r>
            <a:r>
              <a:rPr lang="ru-RU" altLang="ru-RU" sz="1400" b="1" dirty="0">
                <a:solidFill>
                  <a:schemeClr val="bg1"/>
                </a:solidFill>
              </a:rPr>
              <a:t>Васильевский»,  г. Санкт-Петербург, 26 сентября 2018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936" y="620688"/>
            <a:ext cx="805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Инструменты самоконтроля в распоряжении МО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8161"/>
            <a:ext cx="8496944" cy="52052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02338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Служебные выборки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 АРМ «Контент»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1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45729"/>
            <a:ext cx="8208912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Глубокий анализ логов (журналов обмена) сервисов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30757" cy="5082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4936" y="620688"/>
            <a:ext cx="805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Инструменты самоконтроля в распоряжении МО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289" y="802831"/>
            <a:ext cx="8325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Плановая госпитализация и управление очередями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2392" y="1340768"/>
            <a:ext cx="2021798" cy="1660159"/>
            <a:chOff x="382392" y="1659842"/>
            <a:chExt cx="2021798" cy="166015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15" y="2167873"/>
              <a:ext cx="1603477" cy="115212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82392" y="1659842"/>
              <a:ext cx="20217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ИНФОРМ-МП</a:t>
              </a:r>
              <a:endParaRPr lang="ru-RU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19096" y="1340769"/>
            <a:ext cx="1621167" cy="1985181"/>
            <a:chOff x="6719096" y="1659843"/>
            <a:chExt cx="1621167" cy="19851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096" y="2023857"/>
              <a:ext cx="1621167" cy="162116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813617" y="1659843"/>
              <a:ext cx="14321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РЕГИЗ.УО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60" y="1487254"/>
            <a:ext cx="1619077" cy="15729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8635" y="3163220"/>
            <a:ext cx="278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Основные отличия: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93096"/>
            <a:ext cx="33579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 </a:t>
            </a:r>
            <a:r>
              <a:rPr lang="ru-RU" sz="1600" dirty="0" smtClean="0">
                <a:latin typeface="Calibri" panose="020F0502020204030204" pitchFamily="34" charset="0"/>
              </a:rPr>
              <a:t>Расписание выгружается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на сам ресурс АИС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- Передача сводок о доступности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свободных мест (замена почтового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сервиса ТФОМС по 263-Приказу )</a:t>
            </a:r>
            <a:r>
              <a:rPr lang="ru-RU" sz="1600" dirty="0">
                <a:latin typeface="Calibri" panose="020F0502020204030204" pitchFamily="34" charset="0"/>
              </a:rPr>
              <a:t/>
            </a:r>
            <a:br>
              <a:rPr lang="ru-RU" sz="1600" dirty="0">
                <a:latin typeface="Calibri" panose="020F0502020204030204" pitchFamily="34" charset="0"/>
              </a:rPr>
            </a:br>
            <a:endParaRPr lang="ru-RU" sz="1600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- Большинство МО осуществляет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направления через сервис ТФОМС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6234" y="4293096"/>
            <a:ext cx="35477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 </a:t>
            </a:r>
            <a:r>
              <a:rPr lang="ru-RU" sz="1600" dirty="0" smtClean="0">
                <a:latin typeface="Calibri" panose="020F0502020204030204" pitchFamily="34" charset="0"/>
              </a:rPr>
              <a:t>Расписание для записи работает  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 аналогично ЗПВ (онлайн изменения)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- Возможность осуществлять 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направления на исследования (МРТ)</a:t>
            </a:r>
            <a:r>
              <a:rPr lang="ru-RU" sz="1600" dirty="0">
                <a:latin typeface="Calibri" panose="020F0502020204030204" pitchFamily="34" charset="0"/>
              </a:rPr>
              <a:t/>
            </a:r>
            <a:br>
              <a:rPr lang="ru-RU" sz="1600" dirty="0">
                <a:latin typeface="Calibri" panose="020F0502020204030204" pitchFamily="34" charset="0"/>
              </a:rPr>
            </a:br>
            <a:endParaRPr lang="ru-RU" sz="1600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- Возможность для пациентов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самостоятельно выбирать </a:t>
            </a:r>
            <a:r>
              <a:rPr lang="ru-RU" sz="1600" dirty="0" err="1" smtClean="0">
                <a:latin typeface="Calibri" panose="020F0502020204030204" pitchFamily="34" charset="0"/>
              </a:rPr>
              <a:t>оптималь</a:t>
            </a:r>
            <a:r>
              <a:rPr lang="ru-RU" sz="1600" dirty="0" smtClean="0">
                <a:latin typeface="Calibri" panose="020F0502020204030204" pitchFamily="34" charset="0"/>
              </a:rPr>
              <a:t>-</a:t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  </a:t>
            </a:r>
            <a:r>
              <a:rPr lang="ru-RU" sz="1600" dirty="0" err="1" smtClean="0">
                <a:latin typeface="Calibri" panose="020F0502020204030204" pitchFamily="34" charset="0"/>
              </a:rPr>
              <a:t>ное</a:t>
            </a:r>
            <a:r>
              <a:rPr lang="ru-RU" sz="1600" dirty="0" smtClean="0">
                <a:latin typeface="Calibri" panose="020F0502020204030204" pitchFamily="34" charset="0"/>
              </a:rPr>
              <a:t> время записи на прием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9629" y="3682307"/>
            <a:ext cx="582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РАЗНЫЕ СПРАВОЧНИКИ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И САМИ СЕРВИСЫ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2420888"/>
            <a:ext cx="4541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Стоит ли ждать интеграции </a:t>
            </a:r>
            <a:br>
              <a:rPr lang="ru-RU" sz="2800" b="1" dirty="0" smtClean="0">
                <a:latin typeface="Calibri" panose="020F0502020204030204" pitchFamily="34" charset="0"/>
              </a:rPr>
            </a:br>
            <a:r>
              <a:rPr lang="ru-RU" sz="2800" b="1" dirty="0" smtClean="0">
                <a:latin typeface="Calibri" panose="020F0502020204030204" pitchFamily="34" charset="0"/>
              </a:rPr>
              <a:t>или действовать сейчас?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3645024"/>
            <a:ext cx="3741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Будем действовать!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297094" cy="25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464" y="764704"/>
            <a:ext cx="7191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Добавлены механизмы связывания справочников РЕГИЗ.УО 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АИС ИНФОРМ-МП через служебные атрибуты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72" y="1503025"/>
            <a:ext cx="7750577" cy="493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54" y="657470"/>
            <a:ext cx="841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Пример работы с направлениями РЕГИЗ.УО на консультации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52" y="1196752"/>
            <a:ext cx="861815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78" y="662248"/>
            <a:ext cx="838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Пример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работы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с направлениями АИС ИНФОРМ-МП на госпитализации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5" y="1138089"/>
            <a:ext cx="8667090" cy="56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742" y="697195"/>
            <a:ext cx="872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Сводное отображение данных из РЕГИЗ.УО и АИС ИНФОРМ-МП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2" y="1268760"/>
            <a:ext cx="8611768" cy="5400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573016"/>
            <a:ext cx="4413498" cy="20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201" y="823277"/>
            <a:ext cx="835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Какие интеграции запланированы </a:t>
            </a:r>
            <a:r>
              <a:rPr lang="ru-RU" sz="2800" b="1" smtClean="0">
                <a:latin typeface="Calibri" panose="020F0502020204030204" pitchFamily="34" charset="0"/>
              </a:rPr>
              <a:t>на 2018-2019гг.?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35" y="4949080"/>
            <a:ext cx="2817765" cy="180164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53790" y="3716343"/>
            <a:ext cx="6324489" cy="830997"/>
            <a:chOff x="253790" y="1630280"/>
            <a:chExt cx="6324489" cy="8309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58013" y="1630280"/>
              <a:ext cx="542026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Calibri" panose="020F0502020204030204" pitchFamily="34" charset="0"/>
                </a:rPr>
                <a:t>Городской реестр карт </a:t>
              </a:r>
              <a:r>
                <a:rPr lang="ru-RU" sz="2400" dirty="0" smtClean="0">
                  <a:latin typeface="Calibri" panose="020F0502020204030204" pitchFamily="34" charset="0"/>
                </a:rPr>
                <a:t>маршрутизации</a:t>
              </a:r>
              <a:r>
                <a:rPr lang="en-US" sz="2400" dirty="0" smtClean="0">
                  <a:latin typeface="Calibri" panose="020F0502020204030204" pitchFamily="34" charset="0"/>
                </a:rPr>
                <a:t/>
              </a:r>
              <a:br>
                <a:rPr lang="en-US" sz="2400" dirty="0" smtClean="0">
                  <a:latin typeface="Calibri" panose="020F0502020204030204" pitchFamily="34" charset="0"/>
                </a:rPr>
              </a:br>
              <a:r>
                <a:rPr lang="ru-RU" sz="2400" dirty="0" smtClean="0">
                  <a:latin typeface="Calibri" panose="020F0502020204030204" pitchFamily="34" charset="0"/>
                </a:rPr>
                <a:t>с </a:t>
              </a:r>
              <a:r>
                <a:rPr lang="ru-RU" sz="2400" dirty="0">
                  <a:latin typeface="Calibri" panose="020F0502020204030204" pitchFamily="34" charset="0"/>
                </a:rPr>
                <a:t>подозрением на ЗНО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90" y="1700808"/>
              <a:ext cx="694821" cy="694821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53790" y="4843124"/>
            <a:ext cx="6183297" cy="696478"/>
            <a:chOff x="253790" y="2660865"/>
            <a:chExt cx="6183297" cy="69647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58013" y="2745060"/>
              <a:ext cx="52790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Льготное лекарственное обеспечение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90" y="2660865"/>
              <a:ext cx="726179" cy="69647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253790" y="2716672"/>
            <a:ext cx="7259681" cy="703887"/>
            <a:chOff x="253790" y="3622579"/>
            <a:chExt cx="7259681" cy="70388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58013" y="3691337"/>
              <a:ext cx="63554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ИПРА (реабилитаци</a:t>
              </a:r>
              <a:r>
                <a:rPr lang="ru-RU" sz="2400" dirty="0">
                  <a:latin typeface="Calibri" panose="020F0502020204030204" pitchFamily="34" charset="0"/>
                </a:rPr>
                <a:t>я</a:t>
              </a:r>
              <a:r>
                <a:rPr lang="ru-RU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dirty="0">
                  <a:latin typeface="Calibri" panose="020F0502020204030204" pitchFamily="34" charset="0"/>
                </a:rPr>
                <a:t>и </a:t>
              </a:r>
              <a:r>
                <a:rPr lang="ru-RU" sz="2400" dirty="0" err="1" smtClean="0">
                  <a:latin typeface="Calibri" panose="020F0502020204030204" pitchFamily="34" charset="0"/>
                </a:rPr>
                <a:t>абилитация</a:t>
              </a:r>
              <a:r>
                <a:rPr lang="ru-RU" sz="2400" dirty="0" smtClean="0">
                  <a:latin typeface="Calibri" panose="020F0502020204030204" pitchFamily="34" charset="0"/>
                </a:rPr>
                <a:t> инвалидов)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90" y="3622579"/>
              <a:ext cx="717371" cy="70388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53790" y="5835384"/>
            <a:ext cx="4877555" cy="689960"/>
            <a:chOff x="253790" y="4591702"/>
            <a:chExt cx="4877555" cy="6899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58013" y="4621628"/>
              <a:ext cx="3973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Регистр медработников СПб</a:t>
              </a:r>
              <a:endParaRPr lang="ru-RU" sz="2800" dirty="0">
                <a:latin typeface="Calibri" panose="020F050202020403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90" y="4591702"/>
              <a:ext cx="689271" cy="68996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93393" y="1466781"/>
            <a:ext cx="7254766" cy="954107"/>
            <a:chOff x="93393" y="5571237"/>
            <a:chExt cx="7254766" cy="954107"/>
          </a:xfrm>
        </p:grpSpPr>
        <p:pic>
          <p:nvPicPr>
            <p:cNvPr id="15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93" y="5661248"/>
              <a:ext cx="1010064" cy="83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163324" y="5571237"/>
              <a:ext cx="618483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Calibri" panose="020F0502020204030204" pitchFamily="34" charset="0"/>
                </a:rPr>
                <a:t>Обмен результатами диагностических</a:t>
              </a:r>
              <a:br>
                <a:rPr lang="ru-RU" sz="2800" dirty="0" smtClean="0">
                  <a:latin typeface="Calibri" panose="020F0502020204030204" pitchFamily="34" charset="0"/>
                </a:rPr>
              </a:br>
              <a:r>
                <a:rPr lang="ru-RU" sz="2800" dirty="0" smtClean="0">
                  <a:latin typeface="Calibri" panose="020F0502020204030204" pitchFamily="34" charset="0"/>
                </a:rPr>
                <a:t>исследований и </a:t>
              </a:r>
              <a:r>
                <a:rPr lang="en-US" sz="2800" dirty="0" err="1" smtClean="0">
                  <a:latin typeface="Calibri" panose="020F0502020204030204" pitchFamily="34" charset="0"/>
                </a:rPr>
                <a:t>PACSResult</a:t>
              </a:r>
              <a:endParaRPr lang="ru-RU" sz="2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44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6073775"/>
            <a:ext cx="9180513" cy="81121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43771" y="4077072"/>
            <a:ext cx="4535281" cy="17543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latin typeface="Century Gothic" pitchFamily="34" charset="0"/>
              </a:rPr>
              <a:t>Алексей Богданов </a:t>
            </a:r>
          </a:p>
          <a:p>
            <a:pPr algn="r"/>
            <a:r>
              <a:rPr lang="ru-RU" dirty="0" smtClean="0">
                <a:latin typeface="Century Gothic" pitchFamily="34" charset="0"/>
              </a:rPr>
              <a:t>Исполнительный директор </a:t>
            </a:r>
          </a:p>
          <a:p>
            <a:pPr algn="r"/>
            <a:r>
              <a:rPr lang="ru-RU" dirty="0" smtClean="0">
                <a:latin typeface="Century Gothic" pitchFamily="34" charset="0"/>
              </a:rPr>
              <a:t>ООО «Решение»</a:t>
            </a:r>
          </a:p>
          <a:p>
            <a:pPr algn="r"/>
            <a:r>
              <a:rPr lang="ru-RU" b="1" dirty="0" smtClean="0">
                <a:latin typeface="Century Gothic" pitchFamily="34" charset="0"/>
              </a:rPr>
              <a:t>+7 (812) 33</a:t>
            </a:r>
            <a:r>
              <a:rPr lang="en-US" b="1" dirty="0" smtClean="0">
                <a:latin typeface="Century Gothic" pitchFamily="34" charset="0"/>
              </a:rPr>
              <a:t>-</a:t>
            </a:r>
            <a:r>
              <a:rPr lang="ru-RU" b="1" dirty="0" smtClean="0">
                <a:latin typeface="Century Gothic" pitchFamily="34" charset="0"/>
              </a:rPr>
              <a:t>77</a:t>
            </a:r>
            <a:r>
              <a:rPr lang="en-US" b="1" dirty="0" smtClean="0">
                <a:latin typeface="Century Gothic" pitchFamily="34" charset="0"/>
              </a:rPr>
              <a:t>-</a:t>
            </a:r>
            <a:r>
              <a:rPr lang="ru-RU" b="1" dirty="0" smtClean="0">
                <a:latin typeface="Century Gothic" pitchFamily="34" charset="0"/>
              </a:rPr>
              <a:t>0</a:t>
            </a:r>
            <a:r>
              <a:rPr lang="en-US" b="1" dirty="0" smtClean="0">
                <a:latin typeface="Century Gothic" pitchFamily="34" charset="0"/>
              </a:rPr>
              <a:t>-7</a:t>
            </a:r>
            <a:r>
              <a:rPr lang="ru-RU" b="1" dirty="0" smtClean="0">
                <a:latin typeface="Century Gothic" pitchFamily="34" charset="0"/>
              </a:rPr>
              <a:t>7, +7 (921) 319-24-95</a:t>
            </a:r>
          </a:p>
          <a:p>
            <a:pPr algn="r"/>
            <a:r>
              <a:rPr lang="en-US" b="1" dirty="0" smtClean="0">
                <a:latin typeface="Century Gothic" pitchFamily="34" charset="0"/>
                <a:hlinkClick r:id="rId4"/>
              </a:rPr>
              <a:t>info@reshenie-soft.ru</a:t>
            </a:r>
            <a:endParaRPr lang="en-US" b="1" dirty="0" smtClean="0">
              <a:latin typeface="Century Gothic" pitchFamily="34" charset="0"/>
            </a:endParaRPr>
          </a:p>
          <a:p>
            <a:pPr algn="r"/>
            <a:endParaRPr lang="en-US" b="1" dirty="0" smtClean="0">
              <a:latin typeface="Century Gothic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389" y="6110049"/>
            <a:ext cx="90043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</a:rPr>
              <a:t>Опыт интеграции с системами РЕГИСЗ: ИЭМК Петербуржца, УО и АИС ИНФОРМ МП, РСЗПВ,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ОДЛИ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bg1"/>
                </a:solidFill>
              </a:rPr>
              <a:t>МИС «Ариадна» - новые возможности и опыт применения</a:t>
            </a:r>
            <a:endParaRPr lang="ru-RU" altLang="ru-RU" sz="14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</a:rPr>
              <a:t>«</a:t>
            </a:r>
            <a:r>
              <a:rPr lang="ru-RU" altLang="ru-RU" sz="1400" b="1" dirty="0" err="1">
                <a:solidFill>
                  <a:schemeClr val="bg1"/>
                </a:solidFill>
              </a:rPr>
              <a:t>Кортъярд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Марриотт </a:t>
            </a:r>
            <a:r>
              <a:rPr lang="ru-RU" altLang="ru-RU" sz="1400" b="1" dirty="0">
                <a:solidFill>
                  <a:schemeClr val="bg1"/>
                </a:solidFill>
              </a:rPr>
              <a:t>Васильевский»,  г. Санкт-Петербург, 26 сентября 2018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3850" y="2780928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DE0000"/>
                </a:solidFill>
                <a:latin typeface="Century Gothic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750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84038"/>
              </p:ext>
            </p:extLst>
          </p:nvPr>
        </p:nvGraphicFramePr>
        <p:xfrm>
          <a:off x="532007" y="1556792"/>
          <a:ext cx="8283846" cy="473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Image" r:id="rId4" imgW="16888680" imgH="9663480" progId="Photoshop.Image.11">
                  <p:embed/>
                </p:oleObj>
              </mc:Choice>
              <mc:Fallback>
                <p:oleObj name="Image" r:id="rId4" imgW="16888680" imgH="9663480" progId="Photoshop.Image.11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007" y="1556792"/>
                        <a:ext cx="8283846" cy="4739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764704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РЕГИЗ и интеграционная шина сегодня. Взгляд изнутри.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18709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Обязательные региональные информационные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сервисы, поддерживаемые МИС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5497" y="1952388"/>
            <a:ext cx="9172611" cy="900548"/>
            <a:chOff x="71052" y="1952388"/>
            <a:chExt cx="9055287" cy="9005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60079" y="2016612"/>
              <a:ext cx="81662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Запись на прием к врачу через порталы самозаписи, ГосУслуги</a:t>
              </a:r>
              <a:r>
                <a:rPr lang="en-US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, </a:t>
              </a: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ЦТО, инфоматы, мобильное приложение</a:t>
              </a:r>
              <a:endParaRPr lang="ru-RU" sz="20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pic>
          <p:nvPicPr>
            <p:cNvPr id="10" name="Picture 10" descr="http://www.solargods.com.au/uploads/61991/ufiles/ope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2" y="1952388"/>
              <a:ext cx="900548" cy="90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59520" y="3236203"/>
            <a:ext cx="8408462" cy="707886"/>
            <a:chOff x="179512" y="2876163"/>
            <a:chExt cx="8300912" cy="7078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37840" y="2876163"/>
              <a:ext cx="75425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Региональная иЭМК (обмен статистическими данными и записями электронной медицинской карты с центральным хранилищем)</a:t>
              </a:r>
              <a:r>
                <a:rPr lang="ru-RU" sz="180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 </a:t>
              </a:r>
            </a:p>
          </p:txBody>
        </p:sp>
        <p:pic>
          <p:nvPicPr>
            <p:cNvPr id="11" name="Picture 2" descr="http://canada.creditcards.com/assets/images/balance-transfer-ico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14313"/>
              <a:ext cx="662079" cy="66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5496" y="4327663"/>
            <a:ext cx="9865095" cy="902344"/>
            <a:chOff x="35497" y="3858675"/>
            <a:chExt cx="9738914" cy="90234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53939" y="3945250"/>
              <a:ext cx="88204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Управление очередями пациентов (госпитализации, консультации,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исследования, и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 </a:t>
              </a: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т.д.)</a:t>
              </a:r>
            </a:p>
          </p:txBody>
        </p:sp>
        <p:pic>
          <p:nvPicPr>
            <p:cNvPr id="12" name="Picture 4" descr="http://cdn.mysitemyway.com/etc-mysitemyway/icons/legacy-previews/icons/simple-red-square-icons-people-things/129300-simple-red-square-icon-people-things-bed1-sc4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7" y="3858675"/>
              <a:ext cx="902344" cy="90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107504" y="5546935"/>
            <a:ext cx="9792155" cy="762385"/>
            <a:chOff x="107504" y="4898863"/>
            <a:chExt cx="9666907" cy="76238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53939" y="4941168"/>
              <a:ext cx="8820472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Обмен данными лабораторных исследований на региональном уровне</a:t>
              </a:r>
              <a:endParaRPr lang="ru-RU" sz="20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pic>
          <p:nvPicPr>
            <p:cNvPr id="13" name="Picture 6" descr="http://cdn.grid.fotosearch.com/CSP/CSP134/k2237767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898863"/>
              <a:ext cx="762385" cy="76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60079" y="2016612"/>
            <a:ext cx="8166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Запись на прием к врачу через порталы самозаписи, ГосУслуги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ЦТО, инфоматы, мобильное приложение</a:t>
            </a:r>
            <a:endParaRPr lang="ru-RU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3939" y="4002828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Управление очередями пациентов (госпитализации, консультации,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исследования, и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т.д.)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7840" y="2876163"/>
            <a:ext cx="75425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Региональная иЭМК (обмен статистическими данными и записями электронной медицинской карты с центральным хранилищем)</a:t>
            </a:r>
            <a:endParaRPr lang="ru-RU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3939" y="5010940"/>
            <a:ext cx="882047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Обмен данными лабораторных исследований на региональном уровне</a:t>
            </a:r>
            <a:endParaRPr lang="ru-RU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18709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Обязательные региональные информационные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сервисы, поддерживаемые МИС</a:t>
            </a:r>
          </a:p>
        </p:txBody>
      </p:sp>
      <p:pic>
        <p:nvPicPr>
          <p:cNvPr id="20" name="Picture 10" descr="http://www.solargods.com.au/uploads/61991/ufiles/o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" y="1916832"/>
            <a:ext cx="900548" cy="9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anada.creditcards.com/assets/images/balance-transfer-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662079" cy="6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dn.mysitemyway.com/etc-mysitemyway/icons/legacy-previews/icons/simple-red-square-icons-people-things/129300-simple-red-square-icon-people-things-bed1-sc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858675"/>
            <a:ext cx="902344" cy="9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cdn.grid.fotosearch.com/CSP/CSP134/k223776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98863"/>
            <a:ext cx="762385" cy="76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99592" y="767606"/>
            <a:ext cx="7743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Электронная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мед.карта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Петербуржца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аспоряжение №88-р от 21.02.2018)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3342220"/>
            <a:ext cx="676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УО</a:t>
            </a:r>
            <a:endParaRPr lang="ru-RU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2998" y="5076473"/>
            <a:ext cx="1252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ОДЛИ</a:t>
            </a:r>
            <a:endParaRPr lang="ru-RU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4523" y="3321743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иЭМК</a:t>
            </a:r>
            <a:endParaRPr lang="ru-RU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2263" y="1758160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ФЭР</a:t>
            </a:r>
            <a:endParaRPr lang="ru-RU" b="1" dirty="0">
              <a:latin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5976" y="371703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635896" y="2924944"/>
            <a:ext cx="1440160" cy="1461824"/>
            <a:chOff x="3635896" y="2924944"/>
            <a:chExt cx="1440160" cy="146182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613" y="3052103"/>
              <a:ext cx="811953" cy="81195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58194" y="3801993"/>
              <a:ext cx="124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Calibri" panose="020F0502020204030204" pitchFamily="34" charset="0"/>
                </a:rPr>
                <a:t>РЕГИЗ</a:t>
              </a:r>
              <a:endParaRPr lang="ru-RU" b="1" dirty="0">
                <a:latin typeface="Calibri" panose="020F050202020403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35896" y="2924944"/>
              <a:ext cx="1440160" cy="1433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482 C 0.03837 -0.0206 0.06719 -0.0412 0.10591 -0.04653 C 0.13108 -0.0507 0.17778 -0.06065 0.21389 -0.06088 C 0.25018 -0.06111 0.29914 -0.05232 0.32344 -0.04815 C 0.36285 -0.04259 0.39549 -0.03426 0.43507 -0.028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-23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199 L 0.11719 0.04791 C 0.14202 0.0544 0.17882 0.0581 0.21702 0.0581 C 0.26111 0.0581 0.29601 0.0544 0.32066 0.04791 L 0.43872 0.0199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1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857 C 0.05521 0.04676 0.14775 0.04491 0.20296 0.0831 C 0.23803 0.10903 0.33855 0.09398 0.38646 0.08519 C 0.43455 0.07616 0.45591 0.05556 0.4908 0.02963 C 0.54636 -0.00833 0.56459 -0.05486 0.62014 -0.0923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7" y="-60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6233 0.04375 C 0.07569 0.05393 0.09566 0.05393 0.11597 0.05949 C 0.1368 0.06504 0.17257 0.08704 0.18542 0.07708 C 0.2118 0.07986 0.2309 0.07268 0.25208 0.05787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4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926"/>
            <a:ext cx="3211054" cy="28083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303001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Как оценивать и контролировать уровень </a:t>
            </a:r>
            <a:r>
              <a:rPr lang="ru-RU" b="1" dirty="0" smtClean="0">
                <a:latin typeface="Calibri" panose="020F0502020204030204" pitchFamily="34" charset="0"/>
              </a:rPr>
              <a:t>информатизации </a:t>
            </a:r>
            <a:r>
              <a:rPr lang="ru-RU" b="1" dirty="0">
                <a:latin typeface="Calibri" panose="020F0502020204030204" pitchFamily="34" charset="0"/>
              </a:rPr>
              <a:t>в </a:t>
            </a:r>
            <a:r>
              <a:rPr lang="ru-RU" b="1" dirty="0" smtClean="0">
                <a:latin typeface="Calibri" panose="020F0502020204030204" pitchFamily="34" charset="0"/>
              </a:rPr>
              <a:t>МО и исполнение распоряжений Комитета?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822" y="909853"/>
            <a:ext cx="7808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Рейтинги МИАЦ по медицинским организациям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1981289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2018г – поворотный момент в оценке информатизации МО по качественным и количественным показателям подключения к ГИС РЕГИЗ. Расчет интегральных показателей.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3" y="2012256"/>
            <a:ext cx="1851759" cy="811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50357"/>
            <a:ext cx="1008112" cy="1008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712" y="3906341"/>
            <a:ext cx="69127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МИАЦ ИАМ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ru-RU" sz="2000" dirty="0" smtClean="0">
                <a:latin typeface="Calibri" panose="020F0502020204030204" pitchFamily="34" charset="0"/>
              </a:rPr>
              <a:t> (информационно-аналитический модуль) - </a:t>
            </a:r>
          </a:p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мощный инструмент для мониторинга передаваемых сведений в ГИС РЕГИЗ и оценки объемов и качества данных.</a:t>
            </a:r>
          </a:p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Частота обновления данных от нескольких часов до месяца.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ru-RU" sz="1400" dirty="0" smtClean="0">
                <a:latin typeface="Calibri" panose="020F0502020204030204" pitchFamily="34" charset="0"/>
              </a:rPr>
              <a:t>Доступ в ИАМ предоставляется по запросу в МИАЦ.</a:t>
            </a:r>
            <a:endParaRPr lang="ru-R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8795" y="764704"/>
            <a:ext cx="678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Какие показатели влияют на рейтинг МО?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669" y="1215738"/>
            <a:ext cx="9025827" cy="1024231"/>
            <a:chOff x="10669" y="1215738"/>
            <a:chExt cx="9025827" cy="1024231"/>
          </a:xfrm>
        </p:grpSpPr>
        <p:pic>
          <p:nvPicPr>
            <p:cNvPr id="10" name="Picture 10" descr="http://www.solargods.com.au/uploads/61991/ufiles/op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" y="1215738"/>
              <a:ext cx="1024231" cy="102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71600" y="1289567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Запись на прием к врачу (по площадкам)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ЗВП1 + ЗПВ2, СНИЛС, </a:t>
              </a:r>
              <a:r>
                <a:rPr lang="ru-RU" sz="1800" dirty="0" err="1" smtClean="0">
                  <a:latin typeface="Calibri" panose="020F0502020204030204" pitchFamily="34" charset="0"/>
                </a:rPr>
                <a:t>Фед.код</a:t>
              </a:r>
              <a:r>
                <a:rPr lang="ru-RU" sz="1800" dirty="0">
                  <a:latin typeface="Calibri" panose="020F0502020204030204" pitchFamily="34" charset="0"/>
                </a:rPr>
                <a:t> </a:t>
              </a:r>
              <a:r>
                <a:rPr lang="ru-RU" sz="1800" dirty="0" smtClean="0">
                  <a:latin typeface="Calibri" panose="020F0502020204030204" pitchFamily="34" charset="0"/>
                </a:rPr>
                <a:t>специальности, доступность сервиса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r>
                <a:rPr lang="ru-RU" sz="1800" dirty="0" smtClean="0">
                  <a:latin typeface="Calibri" panose="020F0502020204030204" pitchFamily="34" charset="0"/>
                </a:rPr>
                <a:t>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балла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564" y="2295434"/>
            <a:ext cx="8925839" cy="923330"/>
            <a:chOff x="114564" y="2295434"/>
            <a:chExt cx="8925839" cy="923330"/>
          </a:xfrm>
        </p:grpSpPr>
        <p:pic>
          <p:nvPicPr>
            <p:cNvPr id="11" name="Picture 6" descr="http://cdn.grid.fotosearch.com/CSP/CSP134/k2237767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64" y="2348880"/>
              <a:ext cx="816439" cy="81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75507" y="2295434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ОДЛИ направления + результаты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передача направлений </a:t>
              </a:r>
              <a:r>
                <a:rPr lang="en-US" sz="1800" dirty="0" smtClean="0">
                  <a:latin typeface="Calibri" panose="020F0502020204030204" pitchFamily="34" charset="0"/>
                </a:rPr>
                <a:t>/</a:t>
              </a:r>
              <a:r>
                <a:rPr lang="ru-RU" sz="1800" dirty="0" smtClean="0">
                  <a:latin typeface="Calibri" panose="020F0502020204030204" pitchFamily="34" charset="0"/>
                </a:rPr>
                <a:t> передача результатов исследований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 балл</a:t>
              </a:r>
              <a:r>
                <a:rPr lang="ru-RU" sz="1800" dirty="0" smtClean="0">
                  <a:latin typeface="Calibri" panose="020F0502020204030204" pitchFamily="34" charset="0"/>
                </a:rPr>
                <a:t> +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r>
                <a:rPr lang="ru-RU" sz="1800" dirty="0" smtClean="0">
                  <a:latin typeface="Calibri" panose="020F0502020204030204" pitchFamily="34" charset="0"/>
                </a:rPr>
                <a:t>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балла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0911" y="3368264"/>
            <a:ext cx="8985585" cy="983989"/>
            <a:chOff x="50911" y="3368264"/>
            <a:chExt cx="8985585" cy="983989"/>
          </a:xfrm>
        </p:grpSpPr>
        <p:pic>
          <p:nvPicPr>
            <p:cNvPr id="13" name="Picture 4" descr="http://cdn.mysitemyway.com/etc-mysitemyway/icons/legacy-previews/icons/simple-red-square-icons-people-things/129300-simple-red-square-icon-people-things-bed1-sc4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1" y="3368264"/>
              <a:ext cx="983989" cy="98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71600" y="3398593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Управление очередями пациентов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передача направлений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2 балла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0216" y="4501752"/>
            <a:ext cx="8856280" cy="923330"/>
            <a:chOff x="180216" y="4501752"/>
            <a:chExt cx="8856280" cy="923330"/>
          </a:xfrm>
        </p:grpSpPr>
        <p:pic>
          <p:nvPicPr>
            <p:cNvPr id="15" name="Picture 2" descr="http://canada.creditcards.com/assets/images/balance-transfer-icon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16" y="4578105"/>
              <a:ext cx="750787" cy="75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71600" y="4501752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Интегрированная электронная медицинская карта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передача медицинских документов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10 баллов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93851" y="5621123"/>
            <a:ext cx="8849541" cy="923330"/>
            <a:chOff x="193851" y="5621123"/>
            <a:chExt cx="8849541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978496" y="5621123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Электронные листки нетрудоспособности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передача сведений в ФСС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 балл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51" y="5721030"/>
              <a:ext cx="723515" cy="7235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89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547" y="719940"/>
            <a:ext cx="755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Подсистемы с собственным </a:t>
            </a:r>
            <a:r>
              <a:rPr lang="en-US" sz="2800" b="1" dirty="0" smtClean="0">
                <a:latin typeface="Calibri" panose="020F0502020204030204" pitchFamily="34" charset="0"/>
              </a:rPr>
              <a:t>WEB-</a:t>
            </a:r>
            <a:r>
              <a:rPr lang="ru-RU" sz="2800" b="1" dirty="0" smtClean="0">
                <a:latin typeface="Calibri" panose="020F0502020204030204" pitchFamily="34" charset="0"/>
              </a:rPr>
              <a:t>интерфейсом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80216" y="1525733"/>
            <a:ext cx="8856280" cy="923330"/>
            <a:chOff x="180216" y="1525733"/>
            <a:chExt cx="885628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25733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Городской реестр карт маршрутизации с подозрением на ЗНО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передача данных о движении пациентов в реестре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r>
                <a:rPr lang="ru-RU" sz="1800" dirty="0" smtClean="0">
                  <a:latin typeface="Calibri" panose="020F0502020204030204" pitchFamily="34" charset="0"/>
                </a:rPr>
                <a:t>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балл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16" y="1639987"/>
              <a:ext cx="694821" cy="69482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73413" y="2531600"/>
            <a:ext cx="8866990" cy="923330"/>
            <a:chOff x="173413" y="2531600"/>
            <a:chExt cx="8866990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975507" y="2531600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Льготное лекарственное обеспечение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работа с подсистемой ЛЛО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 балл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13" y="2629630"/>
              <a:ext cx="726179" cy="696478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193851" y="3634759"/>
            <a:ext cx="8842645" cy="923330"/>
            <a:chOff x="193851" y="3634759"/>
            <a:chExt cx="8842645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971600" y="3634759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Индивидуальная программа реабилитации и </a:t>
              </a:r>
              <a:r>
                <a:rPr lang="ru-RU" sz="1800" b="1" dirty="0" err="1" smtClean="0">
                  <a:latin typeface="Calibri" panose="020F0502020204030204" pitchFamily="34" charset="0"/>
                </a:rPr>
                <a:t>абилитации</a:t>
              </a:r>
              <a:r>
                <a:rPr lang="ru-RU" sz="1800" b="1" dirty="0" smtClean="0">
                  <a:latin typeface="Calibri" panose="020F0502020204030204" pitchFamily="34" charset="0"/>
                </a:rPr>
                <a:t> инвалидов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отработка индивидуальных программ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балл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51" y="3753367"/>
              <a:ext cx="717371" cy="703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93851" y="4737918"/>
            <a:ext cx="8842645" cy="923330"/>
            <a:chOff x="193851" y="4737918"/>
            <a:chExt cx="8842645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4737918"/>
              <a:ext cx="8064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latin typeface="Calibri" panose="020F0502020204030204" pitchFamily="34" charset="0"/>
                </a:rPr>
                <a:t>Регистр медицинских работников Санкт-Петербурга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Показатели: ввод медицинских работников в регистр</a:t>
              </a:r>
            </a:p>
            <a:p>
              <a:r>
                <a:rPr lang="ru-RU" sz="1800" dirty="0" smtClean="0">
                  <a:latin typeface="Calibri" panose="020F0502020204030204" pitchFamily="34" charset="0"/>
                </a:rPr>
                <a:t>Стоимость: </a:t>
              </a:r>
              <a:r>
                <a:rPr lang="ru-RU" sz="18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2 балла</a:t>
              </a:r>
              <a:endParaRPr lang="ru-RU" sz="18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51" y="4854603"/>
              <a:ext cx="689271" cy="68996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04385" y="5959071"/>
            <a:ext cx="864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Итого максимально возможное количество баллов: </a:t>
            </a:r>
            <a:r>
              <a:rPr lang="ru-RU" sz="2400" b="1" dirty="0" smtClean="0">
                <a:solidFill>
                  <a:srgbClr val="FF0000"/>
                </a:solidFill>
              </a:rPr>
              <a:t>25!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926"/>
            <a:ext cx="3211054" cy="28083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15141" r="839" b="16723"/>
          <a:stretch/>
        </p:blipFill>
        <p:spPr bwMode="auto">
          <a:xfrm>
            <a:off x="0" y="0"/>
            <a:ext cx="9144000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6"/>
          <p:cNvSpPr txBox="1"/>
          <p:nvPr/>
        </p:nvSpPr>
        <p:spPr>
          <a:xfrm>
            <a:off x="4673930" y="154759"/>
            <a:ext cx="447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МЕДИЦИНСКИЕ ИНФОРМАЦИОННЫЕ СИСТЕМЫ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36339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Как </a:t>
            </a:r>
            <a:r>
              <a:rPr lang="ru-RU" b="1" dirty="0" smtClean="0">
                <a:latin typeface="Calibri" panose="020F0502020204030204" pitchFamily="34" charset="0"/>
              </a:rPr>
              <a:t>может контролировать информационный обмен сама медицинская организация?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711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Оформление по умолчанию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Alexey</cp:lastModifiedBy>
  <cp:revision>117</cp:revision>
  <dcterms:created xsi:type="dcterms:W3CDTF">2012-02-27T14:49:36Z</dcterms:created>
  <dcterms:modified xsi:type="dcterms:W3CDTF">2018-09-26T00:36:36Z</dcterms:modified>
</cp:coreProperties>
</file>