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88" r:id="rId8"/>
    <p:sldId id="284" r:id="rId9"/>
    <p:sldId id="267" r:id="rId10"/>
    <p:sldId id="289" r:id="rId11"/>
    <p:sldId id="268" r:id="rId12"/>
    <p:sldId id="278" r:id="rId13"/>
    <p:sldId id="269" r:id="rId14"/>
    <p:sldId id="285" r:id="rId15"/>
    <p:sldId id="270" r:id="rId16"/>
    <p:sldId id="279" r:id="rId17"/>
    <p:sldId id="287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2">
          <p15:clr>
            <a:srgbClr val="A4A3A4"/>
          </p15:clr>
        </p15:guide>
        <p15:guide id="2" orient="horz" pos="191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 pos="2364" userDrawn="1">
          <p15:clr>
            <a:srgbClr val="A4A3A4"/>
          </p15:clr>
        </p15:guide>
        <p15:guide id="9" pos="294">
          <p15:clr>
            <a:srgbClr val="A4A3A4"/>
          </p15:clr>
        </p15:guide>
        <p15:guide id="10" pos="5466">
          <p15:clr>
            <a:srgbClr val="A4A3A4"/>
          </p15:clr>
        </p15:guide>
        <p15:guide id="11" pos="2879">
          <p15:clr>
            <a:srgbClr val="A4A3A4"/>
          </p15:clr>
        </p15:guide>
        <p15:guide id="12" pos="2812">
          <p15:clr>
            <a:srgbClr val="A4A3A4"/>
          </p15:clr>
        </p15:guide>
        <p15:guide id="13" pos="2947">
          <p15:clr>
            <a:srgbClr val="A4A3A4"/>
          </p15:clr>
        </p15:guide>
        <p15:guide id="14" orient="horz" pos="2066">
          <p15:clr>
            <a:srgbClr val="A4A3A4"/>
          </p15:clr>
        </p15:guide>
        <p15:guide id="15" orient="horz" pos="1427">
          <p15:clr>
            <a:srgbClr val="A4A3A4"/>
          </p15:clr>
        </p15:guide>
        <p15:guide id="16" orient="horz" pos="1229">
          <p15:clr>
            <a:srgbClr val="A4A3A4"/>
          </p15:clr>
        </p15:guide>
        <p15:guide id="17" orient="horz" pos="1625">
          <p15:clr>
            <a:srgbClr val="A4A3A4"/>
          </p15:clr>
        </p15:guide>
        <p15:guide id="18" orient="horz" pos="3180">
          <p15:clr>
            <a:srgbClr val="A4A3A4"/>
          </p15:clr>
        </p15:guide>
        <p15:guide id="19" orient="horz" pos="2876">
          <p15:clr>
            <a:srgbClr val="A4A3A4"/>
          </p15:clr>
        </p15:guide>
        <p15:guide id="20" orient="horz" pos="3679">
          <p15:clr>
            <a:srgbClr val="A4A3A4"/>
          </p15:clr>
        </p15:guide>
        <p15:guide id="21" pos="300">
          <p15:clr>
            <a:srgbClr val="A4A3A4"/>
          </p15:clr>
        </p15:guide>
        <p15:guide id="22" pos="900">
          <p15:clr>
            <a:srgbClr val="A4A3A4"/>
          </p15:clr>
        </p15:guide>
        <p15:guide id="23" pos="4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3C3"/>
    <a:srgbClr val="FDBBD3"/>
    <a:srgbClr val="C1E88C"/>
    <a:srgbClr val="F78875"/>
    <a:srgbClr val="FBC6BD"/>
    <a:srgbClr val="F44F34"/>
    <a:srgbClr val="FAF3C2"/>
    <a:srgbClr val="F5E677"/>
    <a:srgbClr val="F2DDB4"/>
    <a:srgbClr val="ACE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7759" autoAdjust="0"/>
  </p:normalViewPr>
  <p:slideViewPr>
    <p:cSldViewPr snapToGrid="0">
      <p:cViewPr varScale="1">
        <p:scale>
          <a:sx n="69" d="100"/>
          <a:sy n="69" d="100"/>
        </p:scale>
        <p:origin x="1380" y="78"/>
      </p:cViewPr>
      <p:guideLst>
        <p:guide orient="horz" pos="562"/>
        <p:guide orient="horz" pos="191"/>
        <p:guide orient="horz" pos="3884"/>
        <p:guide orient="horz" pos="2364"/>
        <p:guide pos="294"/>
        <p:guide pos="5466"/>
        <p:guide pos="2879"/>
        <p:guide pos="2812"/>
        <p:guide pos="2947"/>
        <p:guide orient="horz" pos="2066"/>
        <p:guide orient="horz" pos="1427"/>
        <p:guide orient="horz" pos="1229"/>
        <p:guide orient="horz" pos="1625"/>
        <p:guide orient="horz" pos="3180"/>
        <p:guide orient="horz" pos="2876"/>
        <p:guide orient="horz" pos="3679"/>
        <p:guide pos="300"/>
        <p:guide pos="900"/>
        <p:guide pos="4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79" d="100"/>
          <a:sy n="79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F7D97-B79E-4033-8A0D-19F636281E67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D53D6-71C5-41CB-9418-D95693A0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3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CE2B-D459-4754-A676-622439295A5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28DCB-152F-4D15-B311-F5E5BB9FD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1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F3178-EB37-4B59-B7AC-0C640B34FC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5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F3178-EB37-4B59-B7AC-0C640B34FC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2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180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3" y="2124950"/>
            <a:ext cx="7518400" cy="636814"/>
          </a:xfrm>
        </p:spPr>
        <p:txBody>
          <a:bodyPr anchor="t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3" y="4221163"/>
            <a:ext cx="4428000" cy="684000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Адресат презентации и/или название мероприятия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3" y="4964837"/>
            <a:ext cx="4428000" cy="251936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ru-RU" sz="1400" b="1" baseline="0" smtClean="0">
                <a:solidFill>
                  <a:schemeClr val="tx1"/>
                </a:solidFill>
              </a:defRPr>
            </a:lvl1pPr>
            <a:lvl2pPr>
              <a:defRPr lang="ru-RU" sz="2000" smtClean="0"/>
            </a:lvl2pPr>
            <a:lvl3pPr>
              <a:defRPr lang="ru-RU" sz="1800" smtClean="0"/>
            </a:lvl3pPr>
            <a:lvl4pPr>
              <a:defRPr lang="ru-RU" sz="1600" smtClean="0"/>
            </a:lvl4pPr>
            <a:lvl5pPr>
              <a:defRPr lang="ru-RU" sz="1600"/>
            </a:lvl5pPr>
          </a:lstStyle>
          <a:p>
            <a:pPr marL="0" lvl="0" indent="0"/>
            <a:r>
              <a:rPr lang="ru-RU" dirty="0" smtClean="0"/>
              <a:t>Фамилия Имя</a:t>
            </a:r>
            <a:endParaRPr lang="ru-RU" dirty="0"/>
          </a:p>
        </p:txBody>
      </p:sp>
      <p:sp>
        <p:nvSpPr>
          <p:cNvPr id="2048" name="Текст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3" y="2969439"/>
            <a:ext cx="7554912" cy="68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ru-RU" dirty="0" smtClean="0"/>
              <a:t>Краткое объяснение причин разработки презентации</a:t>
            </a:r>
            <a:endParaRPr lang="ru-RU" dirty="0"/>
          </a:p>
        </p:txBody>
      </p:sp>
      <p:sp>
        <p:nvSpPr>
          <p:cNvPr id="2051" name="Текст 2050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3" y="5782129"/>
            <a:ext cx="2412000" cy="22456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96" y="336518"/>
            <a:ext cx="1447301" cy="8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6726" y="13779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6"/>
          <p:cNvSpPr>
            <a:spLocks noGrp="1"/>
          </p:cNvSpPr>
          <p:nvPr>
            <p:ph sz="quarter" idx="14"/>
          </p:nvPr>
        </p:nvSpPr>
        <p:spPr>
          <a:xfrm>
            <a:off x="4678364" y="13779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5"/>
          </p:nvPr>
        </p:nvSpPr>
        <p:spPr>
          <a:xfrm>
            <a:off x="466726" y="38798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6"/>
          <p:cNvSpPr>
            <a:spLocks noGrp="1"/>
          </p:cNvSpPr>
          <p:nvPr>
            <p:ph sz="quarter" idx="16"/>
          </p:nvPr>
        </p:nvSpPr>
        <p:spPr>
          <a:xfrm>
            <a:off x="4678364" y="38798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531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7"/>
          </p:nvPr>
        </p:nvSpPr>
        <p:spPr>
          <a:xfrm>
            <a:off x="466726" y="1377952"/>
            <a:ext cx="3997325" cy="379412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8"/>
          <p:cNvSpPr>
            <a:spLocks noGrp="1"/>
          </p:cNvSpPr>
          <p:nvPr>
            <p:ph type="pic" sz="quarter" idx="18"/>
          </p:nvPr>
        </p:nvSpPr>
        <p:spPr>
          <a:xfrm>
            <a:off x="4678364" y="1377952"/>
            <a:ext cx="3997325" cy="3794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466726" y="5381627"/>
            <a:ext cx="3997325" cy="784225"/>
          </a:xfrm>
          <a:noFill/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20" hasCustomPrompt="1"/>
          </p:nvPr>
        </p:nvSpPr>
        <p:spPr>
          <a:xfrm>
            <a:off x="4678364" y="5381627"/>
            <a:ext cx="3997325" cy="784225"/>
          </a:xfrm>
          <a:noFill/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58692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9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64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6928" y="2723201"/>
            <a:ext cx="5832822" cy="774381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ru-RU" dirty="0" smtClean="0"/>
              <a:t>Приложение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5028" y="3685324"/>
            <a:ext cx="5794722" cy="89449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описание приложения</a:t>
            </a:r>
          </a:p>
        </p:txBody>
      </p:sp>
      <p:grpSp>
        <p:nvGrpSpPr>
          <p:cNvPr id="9" name="Group 4" hidden="1"/>
          <p:cNvGrpSpPr>
            <a:grpSpLocks noChangeAspect="1"/>
          </p:cNvGrpSpPr>
          <p:nvPr userDrawn="1"/>
        </p:nvGrpSpPr>
        <p:grpSpPr bwMode="auto">
          <a:xfrm>
            <a:off x="2240363" y="851885"/>
            <a:ext cx="1141200" cy="1172900"/>
            <a:chOff x="2106" y="448"/>
            <a:chExt cx="936" cy="962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06" y="448"/>
              <a:ext cx="936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850"/>
              <a:ext cx="1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597"/>
              <a:ext cx="44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803"/>
              <a:ext cx="23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879"/>
              <a:ext cx="30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635"/>
              <a:ext cx="32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1012"/>
              <a:ext cx="34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723"/>
              <a:ext cx="25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596"/>
              <a:ext cx="6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Рисунок 15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11" y="2114552"/>
            <a:ext cx="6768000" cy="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3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885825" y="3057527"/>
            <a:ext cx="7258050" cy="295275"/>
          </a:xfrm>
        </p:spPr>
        <p:txBody>
          <a:bodyPr anchor="ctr"/>
          <a:lstStyle>
            <a:lvl1pPr algn="just">
              <a:defRPr b="1" baseline="0"/>
            </a:lvl1pPr>
          </a:lstStyle>
          <a:p>
            <a:pPr lvl="0"/>
            <a:r>
              <a:rPr lang="ru-RU" dirty="0" smtClean="0"/>
              <a:t>ФИО выступающего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885825" y="3460752"/>
            <a:ext cx="7258050" cy="295275"/>
          </a:xfrm>
        </p:spPr>
        <p:txBody>
          <a:bodyPr anchor="ctr"/>
          <a:lstStyle>
            <a:lvl1pPr algn="just">
              <a:defRPr b="1" baseline="0"/>
            </a:lvl1pPr>
          </a:lstStyle>
          <a:p>
            <a:pPr lvl="0"/>
            <a:r>
              <a:rPr lang="en-US" dirty="0" smtClean="0"/>
              <a:t>E-mail</a:t>
            </a:r>
            <a:endParaRPr lang="ru-RU" dirty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885825" y="3863977"/>
            <a:ext cx="7258050" cy="295275"/>
          </a:xfrm>
        </p:spPr>
        <p:txBody>
          <a:bodyPr anchor="ctr"/>
          <a:lstStyle>
            <a:lvl1pPr algn="just">
              <a:defRPr b="1" baseline="0"/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 userDrawn="1"/>
        </p:nvSpPr>
        <p:spPr>
          <a:xfrm>
            <a:off x="885825" y="4251172"/>
            <a:ext cx="7258051" cy="3049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z="1400" dirty="0" smtClean="0">
                <a:solidFill>
                  <a:schemeClr val="bg2"/>
                </a:solidFill>
              </a:rPr>
              <a:t>www.ikt-integra.ru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4" y="3513138"/>
            <a:ext cx="202223" cy="2190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7" y="4260037"/>
            <a:ext cx="211015" cy="228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7" y="3900450"/>
            <a:ext cx="211015" cy="228600"/>
          </a:xfrm>
          <a:prstGeom prst="rect">
            <a:avLst/>
          </a:prstGeom>
        </p:spPr>
      </p:pic>
      <p:pic>
        <p:nvPicPr>
          <p:cNvPr id="2051" name="Picture 3" descr="C:\Users\комп-1\Desktop\Прямоугольник 3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5" y="1060050"/>
            <a:ext cx="8258176" cy="11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2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sNumber2"/>
          <p:cNvSpPr txBox="1"/>
          <p:nvPr userDrawn="1"/>
        </p:nvSpPr>
        <p:spPr>
          <a:xfrm>
            <a:off x="466725" y="21264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2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8" name="line2"/>
          <p:cNvCxnSpPr/>
          <p:nvPr userDrawn="1"/>
        </p:nvCxnSpPr>
        <p:spPr>
          <a:xfrm>
            <a:off x="466725" y="2108672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sNumber1"/>
          <p:cNvSpPr txBox="1"/>
          <p:nvPr userDrawn="1"/>
        </p:nvSpPr>
        <p:spPr>
          <a:xfrm>
            <a:off x="466725" y="15763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1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873098" y="216852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91807" y="1612569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4836" y="354839"/>
            <a:ext cx="754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Содержание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3310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3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sNumber2"/>
          <p:cNvSpPr txBox="1"/>
          <p:nvPr userDrawn="1"/>
        </p:nvSpPr>
        <p:spPr>
          <a:xfrm>
            <a:off x="466725" y="21264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2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8" name="line2"/>
          <p:cNvCxnSpPr/>
          <p:nvPr userDrawn="1"/>
        </p:nvCxnSpPr>
        <p:spPr>
          <a:xfrm>
            <a:off x="466725" y="2108672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sNumber3"/>
          <p:cNvSpPr txBox="1"/>
          <p:nvPr userDrawn="1"/>
        </p:nvSpPr>
        <p:spPr>
          <a:xfrm>
            <a:off x="466725" y="26765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3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1" name="line3"/>
          <p:cNvCxnSpPr/>
          <p:nvPr userDrawn="1"/>
        </p:nvCxnSpPr>
        <p:spPr>
          <a:xfrm>
            <a:off x="466725" y="2659403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sNumber1"/>
          <p:cNvSpPr txBox="1"/>
          <p:nvPr userDrawn="1"/>
        </p:nvSpPr>
        <p:spPr>
          <a:xfrm>
            <a:off x="466725" y="15763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1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873098" y="216852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73098" y="2717801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91807" y="1612569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384836" y="354839"/>
            <a:ext cx="754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Содержание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9219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4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sNumber2"/>
          <p:cNvSpPr txBox="1"/>
          <p:nvPr userDrawn="1"/>
        </p:nvSpPr>
        <p:spPr>
          <a:xfrm>
            <a:off x="466725" y="21264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2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8" name="line2"/>
          <p:cNvCxnSpPr/>
          <p:nvPr userDrawn="1"/>
        </p:nvCxnSpPr>
        <p:spPr>
          <a:xfrm>
            <a:off x="466725" y="2108672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sNumber3"/>
          <p:cNvSpPr txBox="1"/>
          <p:nvPr userDrawn="1"/>
        </p:nvSpPr>
        <p:spPr>
          <a:xfrm>
            <a:off x="466725" y="26765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3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1" name="line3"/>
          <p:cNvCxnSpPr/>
          <p:nvPr userDrawn="1"/>
        </p:nvCxnSpPr>
        <p:spPr>
          <a:xfrm>
            <a:off x="466725" y="2659403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sNumber4"/>
          <p:cNvSpPr txBox="1"/>
          <p:nvPr userDrawn="1"/>
        </p:nvSpPr>
        <p:spPr>
          <a:xfrm>
            <a:off x="466725" y="32266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4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4" name="line4"/>
          <p:cNvCxnSpPr/>
          <p:nvPr userDrawn="1"/>
        </p:nvCxnSpPr>
        <p:spPr>
          <a:xfrm>
            <a:off x="466725" y="3210134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sNumber1"/>
          <p:cNvSpPr txBox="1"/>
          <p:nvPr userDrawn="1"/>
        </p:nvSpPr>
        <p:spPr>
          <a:xfrm>
            <a:off x="466725" y="15763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1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873098" y="216852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73098" y="2717801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73098" y="326707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891807" y="1612569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384836" y="354839"/>
            <a:ext cx="754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Содержание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299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5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sNumber2"/>
          <p:cNvSpPr txBox="1"/>
          <p:nvPr userDrawn="1"/>
        </p:nvSpPr>
        <p:spPr>
          <a:xfrm>
            <a:off x="466725" y="21264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2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8" name="line2"/>
          <p:cNvCxnSpPr/>
          <p:nvPr userDrawn="1"/>
        </p:nvCxnSpPr>
        <p:spPr>
          <a:xfrm>
            <a:off x="466725" y="2108672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sNumber3"/>
          <p:cNvSpPr txBox="1"/>
          <p:nvPr userDrawn="1"/>
        </p:nvSpPr>
        <p:spPr>
          <a:xfrm>
            <a:off x="466725" y="26765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3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1" name="line3"/>
          <p:cNvCxnSpPr/>
          <p:nvPr userDrawn="1"/>
        </p:nvCxnSpPr>
        <p:spPr>
          <a:xfrm>
            <a:off x="466725" y="2659403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sNumber4"/>
          <p:cNvSpPr txBox="1"/>
          <p:nvPr userDrawn="1"/>
        </p:nvSpPr>
        <p:spPr>
          <a:xfrm>
            <a:off x="466725" y="32266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4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4" name="line4"/>
          <p:cNvCxnSpPr/>
          <p:nvPr userDrawn="1"/>
        </p:nvCxnSpPr>
        <p:spPr>
          <a:xfrm>
            <a:off x="466725" y="3210134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sNumber5"/>
          <p:cNvSpPr txBox="1"/>
          <p:nvPr userDrawn="1"/>
        </p:nvSpPr>
        <p:spPr>
          <a:xfrm>
            <a:off x="466725" y="37767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5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7" name="line5"/>
          <p:cNvCxnSpPr/>
          <p:nvPr userDrawn="1"/>
        </p:nvCxnSpPr>
        <p:spPr>
          <a:xfrm>
            <a:off x="466725" y="3760865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sNumber1"/>
          <p:cNvSpPr txBox="1"/>
          <p:nvPr userDrawn="1"/>
        </p:nvSpPr>
        <p:spPr>
          <a:xfrm>
            <a:off x="466725" y="15763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1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873098" y="216852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73098" y="2717801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73098" y="326707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098" y="3816351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91807" y="1612569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384836" y="354839"/>
            <a:ext cx="754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Содержание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9564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6928" y="2723201"/>
            <a:ext cx="5832822" cy="774381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ru-RU" smtClean="0"/>
              <a:t>Название раздела</a:t>
            </a:r>
            <a:r>
              <a:rPr lang="en-US" smtClean="0"/>
              <a:t> </a:t>
            </a:r>
            <a:br>
              <a:rPr lang="en-US" smtClean="0"/>
            </a:br>
            <a:r>
              <a:rPr lang="ru-RU" smtClean="0"/>
              <a:t>в две строки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5028" y="3685324"/>
            <a:ext cx="5794722" cy="89449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пояснение названия</a:t>
            </a:r>
          </a:p>
        </p:txBody>
      </p:sp>
      <p:grpSp>
        <p:nvGrpSpPr>
          <p:cNvPr id="9" name="Group 4" hidden="1"/>
          <p:cNvGrpSpPr>
            <a:grpSpLocks noChangeAspect="1"/>
          </p:cNvGrpSpPr>
          <p:nvPr userDrawn="1"/>
        </p:nvGrpSpPr>
        <p:grpSpPr bwMode="auto">
          <a:xfrm>
            <a:off x="2240363" y="851885"/>
            <a:ext cx="1141200" cy="1172900"/>
            <a:chOff x="2106" y="448"/>
            <a:chExt cx="936" cy="962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06" y="448"/>
              <a:ext cx="936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850"/>
              <a:ext cx="1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597"/>
              <a:ext cx="44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803"/>
              <a:ext cx="23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879"/>
              <a:ext cx="30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635"/>
              <a:ext cx="32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1012"/>
              <a:ext cx="34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723"/>
              <a:ext cx="25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596"/>
              <a:ext cx="6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2717800"/>
            <a:ext cx="914400" cy="914400"/>
          </a:xfrm>
        </p:spPr>
        <p:txBody>
          <a:bodyPr anchor="ctr">
            <a:noAutofit/>
          </a:bodyPr>
          <a:lstStyle>
            <a:lvl1pPr>
              <a:defRPr sz="9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114552"/>
            <a:ext cx="8258175" cy="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0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6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sNumber2"/>
          <p:cNvSpPr txBox="1"/>
          <p:nvPr userDrawn="1"/>
        </p:nvSpPr>
        <p:spPr>
          <a:xfrm>
            <a:off x="466725" y="21264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2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8" name="line2"/>
          <p:cNvCxnSpPr/>
          <p:nvPr userDrawn="1"/>
        </p:nvCxnSpPr>
        <p:spPr>
          <a:xfrm>
            <a:off x="466725" y="2108672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sNumber3"/>
          <p:cNvSpPr txBox="1"/>
          <p:nvPr userDrawn="1"/>
        </p:nvSpPr>
        <p:spPr>
          <a:xfrm>
            <a:off x="466725" y="26765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3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1" name="line3"/>
          <p:cNvCxnSpPr/>
          <p:nvPr userDrawn="1"/>
        </p:nvCxnSpPr>
        <p:spPr>
          <a:xfrm>
            <a:off x="466725" y="2659403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sNumber4"/>
          <p:cNvSpPr txBox="1"/>
          <p:nvPr userDrawn="1"/>
        </p:nvSpPr>
        <p:spPr>
          <a:xfrm>
            <a:off x="466725" y="32266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4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4" name="line4"/>
          <p:cNvCxnSpPr/>
          <p:nvPr userDrawn="1"/>
        </p:nvCxnSpPr>
        <p:spPr>
          <a:xfrm>
            <a:off x="466725" y="3210134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sNumber5"/>
          <p:cNvSpPr txBox="1"/>
          <p:nvPr userDrawn="1"/>
        </p:nvSpPr>
        <p:spPr>
          <a:xfrm>
            <a:off x="466725" y="37767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5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7" name="line5"/>
          <p:cNvCxnSpPr/>
          <p:nvPr userDrawn="1"/>
        </p:nvCxnSpPr>
        <p:spPr>
          <a:xfrm>
            <a:off x="466725" y="3760865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6"/>
          <p:cNvSpPr txBox="1"/>
          <p:nvPr userDrawn="1"/>
        </p:nvSpPr>
        <p:spPr>
          <a:xfrm>
            <a:off x="466725" y="43268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6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20" name="line6"/>
          <p:cNvCxnSpPr/>
          <p:nvPr userDrawn="1"/>
        </p:nvCxnSpPr>
        <p:spPr>
          <a:xfrm>
            <a:off x="466725" y="4311596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sNumber1"/>
          <p:cNvSpPr txBox="1"/>
          <p:nvPr userDrawn="1"/>
        </p:nvSpPr>
        <p:spPr>
          <a:xfrm>
            <a:off x="466725" y="15763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1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873098" y="216852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73098" y="2717801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73098" y="326707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098" y="3816351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73098" y="436562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91807" y="1612569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384836" y="354839"/>
            <a:ext cx="754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Содержание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5567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7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sNumber2"/>
          <p:cNvSpPr txBox="1"/>
          <p:nvPr userDrawn="1"/>
        </p:nvSpPr>
        <p:spPr>
          <a:xfrm>
            <a:off x="466725" y="21264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2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8" name="line2"/>
          <p:cNvCxnSpPr/>
          <p:nvPr userDrawn="1"/>
        </p:nvCxnSpPr>
        <p:spPr>
          <a:xfrm>
            <a:off x="466725" y="2108672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sNumber3"/>
          <p:cNvSpPr txBox="1"/>
          <p:nvPr userDrawn="1"/>
        </p:nvSpPr>
        <p:spPr>
          <a:xfrm>
            <a:off x="466725" y="26765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3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1" name="line3"/>
          <p:cNvCxnSpPr/>
          <p:nvPr userDrawn="1"/>
        </p:nvCxnSpPr>
        <p:spPr>
          <a:xfrm>
            <a:off x="466725" y="2659403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sNumber4"/>
          <p:cNvSpPr txBox="1"/>
          <p:nvPr userDrawn="1"/>
        </p:nvSpPr>
        <p:spPr>
          <a:xfrm>
            <a:off x="466725" y="32266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4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4" name="line4"/>
          <p:cNvCxnSpPr/>
          <p:nvPr userDrawn="1"/>
        </p:nvCxnSpPr>
        <p:spPr>
          <a:xfrm>
            <a:off x="466725" y="3210134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sNumber5"/>
          <p:cNvSpPr txBox="1"/>
          <p:nvPr userDrawn="1"/>
        </p:nvSpPr>
        <p:spPr>
          <a:xfrm>
            <a:off x="466725" y="37767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5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17" name="line5"/>
          <p:cNvCxnSpPr/>
          <p:nvPr userDrawn="1"/>
        </p:nvCxnSpPr>
        <p:spPr>
          <a:xfrm>
            <a:off x="466725" y="3760865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6"/>
          <p:cNvSpPr txBox="1"/>
          <p:nvPr userDrawn="1"/>
        </p:nvSpPr>
        <p:spPr>
          <a:xfrm>
            <a:off x="466725" y="43268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6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20" name="line6"/>
          <p:cNvCxnSpPr/>
          <p:nvPr userDrawn="1"/>
        </p:nvCxnSpPr>
        <p:spPr>
          <a:xfrm>
            <a:off x="466725" y="4311596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sNumber1"/>
          <p:cNvSpPr txBox="1"/>
          <p:nvPr userDrawn="1"/>
        </p:nvSpPr>
        <p:spPr>
          <a:xfrm>
            <a:off x="466725" y="1576356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1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25" name="ContentsNumber7"/>
          <p:cNvSpPr txBox="1"/>
          <p:nvPr userDrawn="1"/>
        </p:nvSpPr>
        <p:spPr>
          <a:xfrm>
            <a:off x="466725" y="4876955"/>
            <a:ext cx="495300" cy="4508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lvl="1">
              <a:spcBef>
                <a:spcPts val="1200"/>
              </a:spcBef>
              <a:buClr>
                <a:schemeClr val="accent1"/>
              </a:buClr>
              <a:tabLst>
                <a:tab pos="447675" algn="l"/>
              </a:tabLst>
            </a:pPr>
            <a:r>
              <a:rPr lang="ru-RU" sz="3200" dirty="0" smtClean="0">
                <a:solidFill>
                  <a:schemeClr val="bg2"/>
                </a:solidFill>
              </a:rPr>
              <a:t>7</a:t>
            </a:r>
            <a:endParaRPr lang="ru-RU" sz="3200" dirty="0">
              <a:solidFill>
                <a:schemeClr val="bg2"/>
              </a:solidFill>
            </a:endParaRPr>
          </a:p>
        </p:txBody>
      </p:sp>
      <p:cxnSp>
        <p:nvCxnSpPr>
          <p:cNvPr id="26" name="line7"/>
          <p:cNvCxnSpPr/>
          <p:nvPr userDrawn="1"/>
        </p:nvCxnSpPr>
        <p:spPr>
          <a:xfrm>
            <a:off x="466725" y="4862324"/>
            <a:ext cx="82105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873098" y="216852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73098" y="2717801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73098" y="326707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098" y="3816351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73098" y="4365626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73098" y="4914900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891807" y="1612569"/>
            <a:ext cx="7610531" cy="38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384836" y="354839"/>
            <a:ext cx="754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Содержание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3E0731C8-B41E-43FF-8A10-123B356B387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BD1A3DCB-2FB5-4C49-B253-238B13478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6726" y="1377950"/>
            <a:ext cx="8210550" cy="47879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903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6726" y="1377950"/>
            <a:ext cx="8210550" cy="47879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143200" y="6379202"/>
            <a:ext cx="525600" cy="30777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ru-RU"/>
            </a:defPPr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fld id="{8D9D37E8-494A-4723-9574-E8479B347222}" type="slidenum">
              <a:rPr lang="ru-RU" b="1" smtClean="0">
                <a:solidFill>
                  <a:schemeClr val="tx2"/>
                </a:solidFill>
              </a:rPr>
              <a:pPr/>
              <a:t>‹#›</a:t>
            </a:fld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8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6726" y="1377950"/>
            <a:ext cx="3997325" cy="478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4678363" y="1377950"/>
            <a:ext cx="3998912" cy="478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243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6726" y="1905000"/>
            <a:ext cx="3997325" cy="4260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4678363" y="1905000"/>
            <a:ext cx="3998912" cy="4260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6" y="1376362"/>
            <a:ext cx="3997325" cy="468000"/>
          </a:xfrm>
        </p:spPr>
        <p:txBody>
          <a:bodyPr/>
          <a:lstStyle>
            <a:lvl1pPr>
              <a:spcBef>
                <a:spcPts val="0"/>
              </a:spcBef>
              <a:defRPr b="1" i="0"/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678363" y="1376362"/>
            <a:ext cx="3998912" cy="468000"/>
          </a:xfrm>
        </p:spPr>
        <p:txBody>
          <a:bodyPr/>
          <a:lstStyle>
            <a:lvl1pPr>
              <a:spcBef>
                <a:spcPts val="0"/>
              </a:spcBef>
              <a:defRPr b="1" i="0"/>
            </a:lvl1pPr>
          </a:lstStyle>
          <a:p>
            <a:pPr lvl="0"/>
            <a:r>
              <a:rPr lang="ru-RU" smtClean="0"/>
              <a:t>Подзаголовок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(объек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466726" y="1377950"/>
            <a:ext cx="2736850" cy="47879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3454401" y="1377950"/>
            <a:ext cx="5222875" cy="478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55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6726" y="13779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6"/>
          <p:cNvSpPr>
            <a:spLocks noGrp="1"/>
          </p:cNvSpPr>
          <p:nvPr>
            <p:ph sz="quarter" idx="14"/>
          </p:nvPr>
        </p:nvSpPr>
        <p:spPr>
          <a:xfrm>
            <a:off x="4678364" y="13779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466726" y="38798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678364" y="38798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022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6726" y="13779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6"/>
          <p:cNvSpPr>
            <a:spLocks noGrp="1"/>
          </p:cNvSpPr>
          <p:nvPr>
            <p:ph sz="quarter" idx="14"/>
          </p:nvPr>
        </p:nvSpPr>
        <p:spPr>
          <a:xfrm>
            <a:off x="4678364" y="1377950"/>
            <a:ext cx="3997325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466726" y="3879850"/>
            <a:ext cx="821055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013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241200"/>
            <a:ext cx="7500937" cy="6619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6" y="1376364"/>
            <a:ext cx="8203078" cy="47894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43200" y="6379202"/>
            <a:ext cx="525600" cy="30777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ru-RU"/>
            </a:defPPr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fld id="{8D9D37E8-494A-4723-9574-E8479B347222}" type="slidenum">
              <a:rPr lang="ru-RU" b="1" smtClean="0">
                <a:solidFill>
                  <a:schemeClr val="tx2"/>
                </a:solidFill>
              </a:rPr>
              <a:pPr/>
              <a:t>‹#›</a:t>
            </a:fld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34" y="240455"/>
            <a:ext cx="1223708" cy="6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3" r:id="rId2"/>
    <p:sldLayoutId id="2147483668" r:id="rId3"/>
    <p:sldLayoutId id="2147483704" r:id="rId4"/>
    <p:sldLayoutId id="2147483670" r:id="rId5"/>
    <p:sldLayoutId id="2147483694" r:id="rId6"/>
    <p:sldLayoutId id="2147483672" r:id="rId7"/>
    <p:sldLayoutId id="2147483674" r:id="rId8"/>
    <p:sldLayoutId id="2147483680" r:id="rId9"/>
    <p:sldLayoutId id="2147483675" r:id="rId10"/>
    <p:sldLayoutId id="2147483676" r:id="rId11"/>
    <p:sldLayoutId id="2147483669" r:id="rId12"/>
    <p:sldLayoutId id="2147483667" r:id="rId13"/>
    <p:sldLayoutId id="2147483695" r:id="rId14"/>
    <p:sldLayoutId id="2147483697" r:id="rId15"/>
    <p:sldLayoutId id="2147483696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8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350837" indent="-171450" algn="l" defTabSz="914400" rtl="0" eaLnBrk="1" latinLnBrk="0" hangingPunct="1">
        <a:lnSpc>
          <a:spcPct val="100000"/>
        </a:lnSpc>
        <a:spcBef>
          <a:spcPts val="4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720725" indent="-18415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67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30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10" Type="http://schemas.openxmlformats.org/officeDocument/2006/relationships/image" Target="../media/image37.emf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463" y="2124950"/>
            <a:ext cx="7518400" cy="6368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Внедрение информационных технологий в центральном стерилизационном отделении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465" y="5029238"/>
            <a:ext cx="4428000" cy="34020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1700" dirty="0" smtClean="0"/>
              <a:t>Компания </a:t>
            </a:r>
            <a:r>
              <a:rPr lang="ru-RU" sz="1700" dirty="0" err="1" smtClean="0"/>
              <a:t>АСМед</a:t>
            </a:r>
            <a:endParaRPr lang="ru-RU" sz="17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877464" y="4688393"/>
            <a:ext cx="4428000" cy="251936"/>
          </a:xfrm>
        </p:spPr>
        <p:txBody>
          <a:bodyPr/>
          <a:lstStyle/>
          <a:p>
            <a:r>
              <a:rPr lang="ru-RU" sz="1600" dirty="0" smtClean="0">
                <a:solidFill>
                  <a:schemeClr val="tx2"/>
                </a:solidFill>
              </a:rPr>
              <a:t>Шефов Владимир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59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системой </a:t>
            </a:r>
            <a:r>
              <a:rPr lang="ru-RU" dirty="0" err="1" smtClean="0"/>
              <a:t>Трекер</a:t>
            </a:r>
            <a:r>
              <a:rPr lang="ru-RU" dirty="0" smtClean="0"/>
              <a:t> в РБ №2</a:t>
            </a:r>
            <a:endParaRPr lang="ru-RU" dirty="0"/>
          </a:p>
        </p:txBody>
      </p:sp>
      <p:pic>
        <p:nvPicPr>
          <p:cNvPr id="8" name="Picture 2" descr="\\10.80.9.5\share\Администрация\Татаринова ОВ\фото ЦСО\IMG_2998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61" y="1149927"/>
            <a:ext cx="4050711" cy="2514023"/>
          </a:xfrm>
          <a:prstGeom prst="rect">
            <a:avLst/>
          </a:prstGeom>
          <a:noFill/>
        </p:spPr>
      </p:pic>
      <p:pic>
        <p:nvPicPr>
          <p:cNvPr id="9" name="Picture 21"/>
          <p:cNvPicPr>
            <a:picLocks noGrp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153026" y="1149927"/>
            <a:ext cx="3478356" cy="2514023"/>
          </a:xfrm>
          <a:prstGeom prst="rect">
            <a:avLst/>
          </a:prstGeom>
        </p:spPr>
      </p:pic>
      <p:pic>
        <p:nvPicPr>
          <p:cNvPr id="10" name="Picture 22"/>
          <p:cNvPicPr>
            <a:picLocks noGrp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830548" y="3879850"/>
            <a:ext cx="3699884" cy="2479386"/>
          </a:xfrm>
          <a:prstGeom prst="rect">
            <a:avLst/>
          </a:prstGeom>
        </p:spPr>
      </p:pic>
      <p:pic>
        <p:nvPicPr>
          <p:cNvPr id="11" name="Picture 23"/>
          <p:cNvPicPr>
            <a:picLocks noGrp="1"/>
          </p:cNvPicPr>
          <p:nvPr>
            <p:ph sz="quarter" idx="16"/>
          </p:nvPr>
        </p:nvPicPr>
        <p:blipFill>
          <a:blip r:embed="rId5"/>
          <a:stretch>
            <a:fillRect/>
          </a:stretch>
        </p:blipFill>
        <p:spPr>
          <a:xfrm>
            <a:off x="4862090" y="3879850"/>
            <a:ext cx="3478356" cy="24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9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Модуль управления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6577" y="1377950"/>
            <a:ext cx="7550697" cy="51534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spcBef>
                <a:spcPts val="3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800" dirty="0" smtClean="0"/>
              <a:t>Формирование наборов инструментов и присвоение индивидуального штрих-кода.</a:t>
            </a:r>
          </a:p>
          <a:p>
            <a:pPr marL="285750" indent="-285750">
              <a:spcBef>
                <a:spcPts val="3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800" dirty="0" smtClean="0"/>
              <a:t>Информация о местонахождении инструмента</a:t>
            </a:r>
            <a:br>
              <a:rPr lang="ru-RU" sz="1800" dirty="0" smtClean="0"/>
            </a:br>
            <a:r>
              <a:rPr lang="ru-RU" sz="1800" dirty="0" smtClean="0"/>
              <a:t>в текущий момент времени</a:t>
            </a:r>
          </a:p>
          <a:p>
            <a:pPr marL="285750" indent="-285750">
              <a:spcBef>
                <a:spcPts val="3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800" dirty="0" smtClean="0"/>
              <a:t>Регистрация </a:t>
            </a:r>
            <a:r>
              <a:rPr lang="ru-RU" sz="1800" dirty="0"/>
              <a:t>информации об </a:t>
            </a:r>
            <a:r>
              <a:rPr lang="ru-RU" sz="1800" dirty="0" smtClean="0"/>
              <a:t>инструментах</a:t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ограниченным числом циклов / датой использования, возможность устанавливать ограничения и выявлять </a:t>
            </a:r>
            <a:r>
              <a:rPr lang="ru-RU" sz="1800" dirty="0" smtClean="0"/>
              <a:t>инструменты, когда </a:t>
            </a:r>
            <a:r>
              <a:rPr lang="ru-RU" sz="1800" dirty="0"/>
              <a:t>они достигли </a:t>
            </a:r>
            <a:r>
              <a:rPr lang="ru-RU" sz="1800" dirty="0" smtClean="0"/>
              <a:t>максимального</a:t>
            </a:r>
            <a:br>
              <a:rPr lang="ru-RU" sz="1800" dirty="0" smtClean="0"/>
            </a:br>
            <a:r>
              <a:rPr lang="ru-RU" sz="1800" dirty="0" smtClean="0"/>
              <a:t>числа </a:t>
            </a:r>
            <a:r>
              <a:rPr lang="ru-RU" sz="1800" dirty="0"/>
              <a:t>циклов использования</a:t>
            </a:r>
            <a:r>
              <a:rPr lang="ru-RU" sz="1800" dirty="0" smtClean="0"/>
              <a:t>.</a:t>
            </a:r>
          </a:p>
          <a:p>
            <a:pPr marL="285750" indent="-285750">
              <a:spcBef>
                <a:spcPts val="3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800" dirty="0"/>
              <a:t>Создание и удаление временного или </a:t>
            </a:r>
            <a:r>
              <a:rPr lang="ru-RU" sz="1800" dirty="0" smtClean="0"/>
              <a:t>постоянного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приоритета обработки</a:t>
            </a:r>
          </a:p>
          <a:p>
            <a:pPr marL="285750" indent="-285750">
              <a:spcBef>
                <a:spcPts val="3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800" dirty="0" smtClean="0"/>
              <a:t>Печать </a:t>
            </a:r>
            <a:r>
              <a:rPr lang="ru-RU" sz="1800" dirty="0"/>
              <a:t>перечня отсутствующих в наборе </a:t>
            </a:r>
            <a:r>
              <a:rPr lang="ru-RU" sz="1800" dirty="0" smtClean="0"/>
              <a:t>инструментов</a:t>
            </a:r>
          </a:p>
        </p:txBody>
      </p:sp>
      <p:pic>
        <p:nvPicPr>
          <p:cNvPr id="4" name="Picture 7" descr="C:\Users\комп-1\Downloads\product-barco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9" y="1377202"/>
            <a:ext cx="506322" cy="5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омп-1\Downloads\placehol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8" y="2380820"/>
            <a:ext cx="486205" cy="4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комп-1\Downloads\favori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0" y="5057775"/>
            <a:ext cx="512961" cy="5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C:\Users\комп-1\Downloads\prin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1" y="6011863"/>
            <a:ext cx="450139" cy="4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комп-1\Downloads\file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6" y="3279775"/>
            <a:ext cx="452902" cy="4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99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Модуль управления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4426" y="1377950"/>
            <a:ext cx="7667624" cy="51534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spcBef>
                <a:spcPts val="3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dirty="0" smtClean="0"/>
              <a:t>Привязка </a:t>
            </a:r>
            <a:r>
              <a:rPr lang="ru-RU" dirty="0"/>
              <a:t>к набору / инструменту до 3 документов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(</a:t>
            </a:r>
            <a:r>
              <a:rPr lang="en-US" dirty="0" smtClean="0"/>
              <a:t>Word</a:t>
            </a:r>
            <a:r>
              <a:rPr lang="ru-RU" dirty="0"/>
              <a:t>, </a:t>
            </a:r>
            <a:r>
              <a:rPr lang="en-US" dirty="0"/>
              <a:t>Excel</a:t>
            </a:r>
            <a:r>
              <a:rPr lang="ru-RU" dirty="0"/>
              <a:t>, </a:t>
            </a:r>
            <a:r>
              <a:rPr lang="en-US" dirty="0"/>
              <a:t>Acrobat</a:t>
            </a:r>
            <a:r>
              <a:rPr lang="ru-RU" dirty="0" smtClean="0"/>
              <a:t>), в </a:t>
            </a:r>
            <a:r>
              <a:rPr lang="ru-RU" dirty="0"/>
              <a:t>том числе </a:t>
            </a:r>
            <a:r>
              <a:rPr lang="ru-RU" dirty="0" smtClean="0"/>
              <a:t>инструкций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</a:t>
            </a:r>
            <a:r>
              <a:rPr lang="ru-RU" dirty="0"/>
              <a:t>обработке </a:t>
            </a:r>
            <a:r>
              <a:rPr lang="ru-RU" dirty="0" smtClean="0"/>
              <a:t>инструментов в соответствии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</a:t>
            </a:r>
            <a:r>
              <a:rPr lang="ru-RU" dirty="0"/>
              <a:t>рекомендациями производителя.</a:t>
            </a:r>
          </a:p>
          <a:p>
            <a:pPr marL="285750" indent="-285750">
              <a:spcBef>
                <a:spcPts val="3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dirty="0"/>
              <a:t>Формирование </a:t>
            </a:r>
            <a:r>
              <a:rPr lang="ru-RU" dirty="0" smtClean="0"/>
              <a:t>и печать штрих-кодов несоответствий процессов обработки инструментов.</a:t>
            </a:r>
            <a:endParaRPr lang="ru-RU" dirty="0"/>
          </a:p>
          <a:p>
            <a:pPr marL="285750" indent="-285750">
              <a:spcBef>
                <a:spcPts val="3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dirty="0" smtClean="0"/>
              <a:t>Информация </a:t>
            </a:r>
            <a:r>
              <a:rPr lang="ru-RU" dirty="0"/>
              <a:t>о содержимом активных моечных </a:t>
            </a:r>
            <a:r>
              <a:rPr lang="ru-RU" dirty="0" smtClean="0"/>
              <a:t>машин</a:t>
            </a:r>
            <a:br>
              <a:rPr lang="ru-RU" dirty="0" smtClean="0"/>
            </a:br>
            <a:r>
              <a:rPr lang="ru-RU" dirty="0" smtClean="0"/>
              <a:t>и стерилизаторов в текущий момент времени</a:t>
            </a:r>
            <a:endParaRPr lang="ru-RU" dirty="0"/>
          </a:p>
          <a:p>
            <a:pPr marL="285750" indent="-285750">
              <a:spcBef>
                <a:spcPts val="3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dirty="0" smtClean="0"/>
              <a:t>Регистрация </a:t>
            </a:r>
            <a:r>
              <a:rPr lang="ru-RU" dirty="0"/>
              <a:t>базы данных </a:t>
            </a:r>
            <a:r>
              <a:rPr lang="ru-RU" dirty="0" smtClean="0"/>
              <a:t>сотрудников,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</a:t>
            </a:r>
            <a:r>
              <a:rPr lang="ru-RU" dirty="0"/>
              <a:t>разграничением их </a:t>
            </a:r>
            <a:r>
              <a:rPr lang="ru-RU" dirty="0" smtClean="0"/>
              <a:t>полномочий</a:t>
            </a:r>
            <a:endParaRPr lang="ru-RU" dirty="0"/>
          </a:p>
        </p:txBody>
      </p:sp>
      <p:pic>
        <p:nvPicPr>
          <p:cNvPr id="5122" name="Picture 2" descr="C:\Users\комп-1\Downloads\id-c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0" y="5003667"/>
            <a:ext cx="433851" cy="4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мп-1\Downloads\barcode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6" y="3036457"/>
            <a:ext cx="452902" cy="4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омп-1\Downloads\laundry-machine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9" y="4037740"/>
            <a:ext cx="452902" cy="4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комп-1\Downloads\fi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8" y="1450545"/>
            <a:ext cx="452902" cy="4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24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Модуль отчетов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6132" y="1381125"/>
            <a:ext cx="8211143" cy="5043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/>
              <a:t>У</a:t>
            </a:r>
            <a:r>
              <a:rPr lang="ru-RU" dirty="0" smtClean="0"/>
              <a:t>добно получить информацию в виде </a:t>
            </a:r>
            <a:r>
              <a:rPr lang="ru-RU" b="1" dirty="0" smtClean="0"/>
              <a:t>таблиц и графиков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выбранный период времени по выбранным параметрам, которые были либо внесены в базу данных системы,</a:t>
            </a:r>
            <a:br>
              <a:rPr lang="ru-RU" dirty="0" smtClean="0"/>
            </a:br>
            <a:r>
              <a:rPr lang="ru-RU" dirty="0" smtClean="0"/>
              <a:t>либо генерированы системой.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136" y="3079750"/>
            <a:ext cx="8488889" cy="353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/>
              <a:t>Примеры отчетов:</a:t>
            </a:r>
          </a:p>
          <a:p>
            <a:pPr marL="144000" lvl="0" indent="-1440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 </a:t>
            </a:r>
            <a:r>
              <a:rPr lang="ru-RU" sz="2000" dirty="0"/>
              <a:t>циклах эксплуатации оборудования </a:t>
            </a:r>
            <a:r>
              <a:rPr lang="ru-RU" sz="2000" dirty="0" smtClean="0"/>
              <a:t>ЦСО;</a:t>
            </a:r>
            <a:endParaRPr lang="ru-RU" sz="2000" dirty="0"/>
          </a:p>
          <a:p>
            <a:pPr marL="144000" lvl="0" indent="-1440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 </a:t>
            </a:r>
            <a:r>
              <a:rPr lang="ru-RU" sz="2000" dirty="0"/>
              <a:t>количестве </a:t>
            </a:r>
            <a:r>
              <a:rPr lang="ru-RU" sz="2000" dirty="0" smtClean="0"/>
              <a:t>инструментов </a:t>
            </a:r>
            <a:r>
              <a:rPr lang="ru-RU" sz="2000" dirty="0"/>
              <a:t>в </a:t>
            </a:r>
            <a:r>
              <a:rPr lang="ru-RU" sz="2000" dirty="0" smtClean="0"/>
              <a:t>обороте за период времени;</a:t>
            </a:r>
            <a:endParaRPr lang="ru-RU" sz="2000" dirty="0"/>
          </a:p>
          <a:p>
            <a:pPr marL="144000" lvl="0" indent="-1440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 времени </a:t>
            </a:r>
            <a:r>
              <a:rPr lang="ru-RU" sz="2000" dirty="0"/>
              <a:t>обработки или оборота </a:t>
            </a:r>
            <a:r>
              <a:rPr lang="ru-RU" sz="2000" dirty="0" smtClean="0"/>
              <a:t>инструментов;</a:t>
            </a:r>
            <a:endParaRPr lang="ru-RU" sz="2000" dirty="0"/>
          </a:p>
          <a:p>
            <a:pPr marL="144000" lvl="0" indent="-1440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 сбоях </a:t>
            </a:r>
            <a:r>
              <a:rPr lang="ru-RU" sz="2000" dirty="0"/>
              <a:t>и несоответствиях технологического </a:t>
            </a:r>
            <a:r>
              <a:rPr lang="ru-RU" sz="2000" dirty="0" smtClean="0"/>
              <a:t>процесса;</a:t>
            </a:r>
            <a:endParaRPr lang="ru-RU" sz="2000" dirty="0"/>
          </a:p>
          <a:p>
            <a:pPr marL="144000" lvl="0" indent="-1440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 </a:t>
            </a:r>
            <a:r>
              <a:rPr lang="ru-RU" sz="2000" dirty="0"/>
              <a:t>работе персонала </a:t>
            </a:r>
            <a:r>
              <a:rPr lang="ru-RU" sz="2000" dirty="0" smtClean="0"/>
              <a:t>ЦСО;</a:t>
            </a:r>
            <a:endParaRPr lang="ru-RU" sz="2000" dirty="0"/>
          </a:p>
          <a:p>
            <a:pPr marL="144000" lvl="0" indent="-14400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Об </a:t>
            </a:r>
            <a:r>
              <a:rPr lang="ru-RU" sz="2000" dirty="0"/>
              <a:t>отсутствующих в наборах </a:t>
            </a:r>
            <a:r>
              <a:rPr lang="ru-RU" sz="2000" dirty="0" smtClean="0"/>
              <a:t>инструментах.</a:t>
            </a:r>
            <a:endParaRPr lang="ru-RU" sz="2000" dirty="0"/>
          </a:p>
          <a:p>
            <a:pPr lvl="0">
              <a:spcBef>
                <a:spcPts val="1200"/>
              </a:spcBef>
              <a:buClr>
                <a:schemeClr val="tx2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3489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интеграции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6726" y="1177637"/>
            <a:ext cx="8210550" cy="508461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Интеграция с </a:t>
            </a:r>
            <a:r>
              <a:rPr lang="ru-RU" dirty="0" smtClean="0"/>
              <a:t>оборудованием: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хранение номеров </a:t>
            </a:r>
            <a:r>
              <a:rPr lang="ru-RU" dirty="0"/>
              <a:t>циклов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фиксация результата </a:t>
            </a:r>
            <a:r>
              <a:rPr lang="ru-RU" dirty="0"/>
              <a:t>каждого цикла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хранение отчета </a:t>
            </a:r>
            <a:r>
              <a:rPr lang="ru-RU" dirty="0"/>
              <a:t>с </a:t>
            </a:r>
            <a:r>
              <a:rPr lang="ru-RU" dirty="0" smtClean="0"/>
              <a:t>оборудования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хранение данных о используемом детергенте и моющем средстве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фиксация сбойных и тестовых циклов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получение </a:t>
            </a:r>
            <a:r>
              <a:rPr lang="ru-RU" dirty="0" smtClean="0"/>
              <a:t>данных о загруженных инструментах</a:t>
            </a:r>
          </a:p>
          <a:p>
            <a:r>
              <a:rPr lang="ru-RU" dirty="0" smtClean="0"/>
              <a:t>Интеграция с МИС</a:t>
            </a:r>
            <a:r>
              <a:rPr lang="ru-RU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нтеграция номера пациента совместно с данными о нем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ередача списка инструментов, использованных на пациенте, в используемые в больнице МИС 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запись об </a:t>
            </a:r>
            <a:r>
              <a:rPr lang="ru-RU" dirty="0" err="1" smtClean="0"/>
              <a:t>импланте</a:t>
            </a:r>
            <a:endParaRPr lang="ru-RU" dirty="0"/>
          </a:p>
          <a:p>
            <a:r>
              <a:rPr lang="ru-RU" dirty="0" smtClean="0"/>
              <a:t>Использование каталога </a:t>
            </a:r>
            <a:r>
              <a:rPr lang="ru-RU" dirty="0" smtClean="0"/>
              <a:t>инструментов: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интерфейс взаимодействия с </a:t>
            </a:r>
            <a:r>
              <a:rPr lang="ru-RU" dirty="0"/>
              <a:t>каталогом инструментов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инструкций </a:t>
            </a:r>
            <a:r>
              <a:rPr lang="ru-RU" dirty="0"/>
              <a:t>производителя </a:t>
            </a:r>
            <a:r>
              <a:rPr lang="ru-RU" dirty="0" smtClean="0"/>
              <a:t>при обработке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2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контроля обработки и оборота</a:t>
            </a:r>
            <a:br>
              <a:rPr lang="ru-RU" dirty="0" smtClean="0"/>
            </a:br>
            <a:r>
              <a:rPr lang="ru-RU" dirty="0" smtClean="0"/>
              <a:t>медицинских изделий </a:t>
            </a:r>
            <a:r>
              <a:rPr lang="ru-RU" dirty="0" err="1" smtClean="0"/>
              <a:t>Трекер</a:t>
            </a:r>
            <a:r>
              <a:rPr lang="ru-RU" dirty="0" smtClean="0"/>
              <a:t>™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30" y="1148751"/>
            <a:ext cx="8249676" cy="11942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Несомненным преимуществом </a:t>
            </a:r>
            <a:r>
              <a:rPr lang="ru-RU" sz="2400" b="1" dirty="0" smtClean="0">
                <a:solidFill>
                  <a:schemeClr val="tx1"/>
                </a:solidFill>
              </a:rPr>
              <a:t>системы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является ее </a:t>
            </a:r>
            <a:r>
              <a:rPr lang="ru-RU" sz="2400" b="1" dirty="0">
                <a:solidFill>
                  <a:schemeClr val="tx1"/>
                </a:solidFill>
              </a:rPr>
              <a:t>модульное строение.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30" y="3115367"/>
            <a:ext cx="8249676" cy="15421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chemeClr val="tx1"/>
                </a:solidFill>
              </a:rPr>
              <a:t>За счёт модульности внедрение можно производить </a:t>
            </a:r>
            <a:r>
              <a:rPr lang="ru-RU" sz="2400" dirty="0" smtClean="0">
                <a:solidFill>
                  <a:schemeClr val="tx1"/>
                </a:solidFill>
              </a:rPr>
              <a:t>поэтапно, расширяя </a:t>
            </a:r>
            <a:r>
              <a:rPr lang="ru-RU" sz="2400" dirty="0">
                <a:solidFill>
                  <a:schemeClr val="tx1"/>
                </a:solidFill>
              </a:rPr>
              <a:t>систему, в </a:t>
            </a:r>
            <a:r>
              <a:rPr lang="ru-RU" sz="2400" dirty="0" smtClean="0">
                <a:solidFill>
                  <a:schemeClr val="tx1"/>
                </a:solidFill>
              </a:rPr>
              <a:t>соответствие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 </a:t>
            </a:r>
            <a:r>
              <a:rPr lang="ru-RU" sz="2400" dirty="0">
                <a:solidFill>
                  <a:schemeClr val="tx1"/>
                </a:solidFill>
              </a:rPr>
              <a:t>задачами, государственными </a:t>
            </a:r>
            <a:r>
              <a:rPr lang="ru-RU" sz="2400" dirty="0" smtClean="0">
                <a:solidFill>
                  <a:schemeClr val="tx1"/>
                </a:solidFill>
              </a:rPr>
              <a:t>директивами</a:t>
            </a: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>
                <a:solidFill>
                  <a:schemeClr val="tx1"/>
                </a:solidFill>
              </a:rPr>
              <a:t>бюджетом организации.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553169" y="2342188"/>
            <a:ext cx="1" cy="62959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47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от внедрения</a:t>
            </a:r>
            <a:br>
              <a:rPr lang="ru-RU" dirty="0" smtClean="0"/>
            </a:br>
            <a:r>
              <a:rPr lang="ru-RU" dirty="0" smtClean="0"/>
              <a:t>СКООМИ </a:t>
            </a:r>
            <a:r>
              <a:rPr lang="ru-RU" dirty="0" err="1" smtClean="0"/>
              <a:t>Трекер</a:t>
            </a:r>
            <a:r>
              <a:rPr lang="ru-RU" dirty="0" smtClean="0"/>
              <a:t>™ 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68313" y="903190"/>
            <a:ext cx="8362949" cy="4747670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Повышение производительности стерилизационного отделения   </a:t>
            </a:r>
          </a:p>
          <a:p>
            <a:pPr marL="285750" lvl="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/>
              <a:t>Повышается оперативная активность операционного </a:t>
            </a:r>
            <a:r>
              <a:rPr lang="ru-RU" sz="1400" dirty="0" smtClean="0"/>
              <a:t>отделения</a:t>
            </a:r>
          </a:p>
          <a:p>
            <a:pPr marL="285750" lvl="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/>
              <a:t>Соблюдение требований </a:t>
            </a:r>
            <a:r>
              <a:rPr lang="ru-RU" sz="1400" dirty="0" smtClean="0"/>
              <a:t>ГОСТов и норм, установленных </a:t>
            </a:r>
            <a:r>
              <a:rPr lang="ru-RU" sz="1400" dirty="0"/>
              <a:t>ФЗ и в лечебном </a:t>
            </a:r>
            <a:r>
              <a:rPr lang="ru-RU" sz="1400" dirty="0" smtClean="0"/>
              <a:t>учреждении</a:t>
            </a:r>
          </a:p>
          <a:p>
            <a:pPr marL="285750" lvl="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Внедрять и поддерживать систему менеджмента качества  </a:t>
            </a:r>
            <a:r>
              <a:rPr lang="ru-RU" sz="1400" b="1" i="1" dirty="0" smtClean="0"/>
              <a:t>в соответствие с международными стандартами: ГОСТ ИСО 9001:2011</a:t>
            </a:r>
            <a:r>
              <a:rPr lang="en-US" sz="1400" b="1" i="1" dirty="0" smtClean="0"/>
              <a:t>: </a:t>
            </a:r>
            <a:r>
              <a:rPr lang="ru-RU" sz="1400" b="1" i="1" dirty="0" smtClean="0"/>
              <a:t>ГОСТ ИСО 13485:2011</a:t>
            </a:r>
            <a:r>
              <a:rPr lang="en-US" sz="1400" b="1" i="1" dirty="0" smtClean="0"/>
              <a:t>: JCI</a:t>
            </a:r>
            <a:endParaRPr lang="ru-RU" sz="1400" b="1" i="1" dirty="0" smtClean="0"/>
          </a:p>
          <a:p>
            <a:pPr marL="285750" lvl="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Экономическая </a:t>
            </a:r>
            <a:r>
              <a:rPr lang="ru-RU" sz="1400" b="1" dirty="0">
                <a:solidFill>
                  <a:schemeClr val="tx2"/>
                </a:solidFill>
              </a:rPr>
              <a:t>выгода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сводятся</a:t>
            </a:r>
            <a:r>
              <a:rPr lang="en-US" sz="1400" dirty="0" smtClean="0"/>
              <a:t> </a:t>
            </a:r>
            <a:r>
              <a:rPr lang="ru-RU" sz="1400" dirty="0" smtClean="0"/>
              <a:t>к минимуму расходы </a:t>
            </a:r>
            <a:r>
              <a:rPr lang="ru-RU" sz="1400" dirty="0"/>
              <a:t>на замену дорогостоящих </a:t>
            </a:r>
            <a:r>
              <a:rPr lang="ru-RU" sz="1400" dirty="0" smtClean="0"/>
              <a:t>инструментов</a:t>
            </a:r>
            <a:r>
              <a:rPr lang="en-US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/>
              <a:t>результате потери или  </a:t>
            </a:r>
            <a:r>
              <a:rPr lang="ru-RU" sz="1400" dirty="0" smtClean="0"/>
              <a:t>поломки, вследствие </a:t>
            </a:r>
            <a:r>
              <a:rPr lang="ru-RU" sz="1400" dirty="0"/>
              <a:t>неправильного выбора режима обработки </a:t>
            </a:r>
            <a:r>
              <a:rPr lang="ru-RU" sz="1400" dirty="0" smtClean="0"/>
              <a:t>инструментов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/>
              <a:t>у</a:t>
            </a:r>
            <a:r>
              <a:rPr lang="ru-RU" sz="1400" dirty="0" smtClean="0"/>
              <a:t>величение количества проводимых операций, за счет сокращения времени подготовки к операции при формировании и идентификации наборов в соответствие с профилем операции</a:t>
            </a:r>
            <a:endParaRPr lang="ru-RU" sz="1400" dirty="0"/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/>
              <a:t>снижение затрат на </a:t>
            </a:r>
            <a:r>
              <a:rPr lang="ru-RU" sz="1400" dirty="0" err="1"/>
              <a:t>дезинфектанты</a:t>
            </a:r>
            <a:r>
              <a:rPr lang="ru-RU" sz="1400" dirty="0"/>
              <a:t>, моющие средства и сервисное </a:t>
            </a:r>
            <a:r>
              <a:rPr lang="ru-RU" sz="1400" dirty="0" smtClean="0"/>
              <a:t>обслуживание оборудования</a:t>
            </a:r>
            <a:r>
              <a:rPr lang="ru-RU" sz="1400" dirty="0"/>
              <a:t>, поскольку </a:t>
            </a:r>
            <a:r>
              <a:rPr lang="ru-RU" sz="1400" dirty="0" smtClean="0"/>
              <a:t>система позволяет </a:t>
            </a:r>
            <a:r>
              <a:rPr lang="ru-RU" sz="1400" dirty="0"/>
              <a:t>полностью </a:t>
            </a:r>
            <a:r>
              <a:rPr lang="ru-RU" sz="1400" dirty="0" smtClean="0"/>
              <a:t>централизовать обработку инструментов: вести учет и  контролировать качество обработки </a:t>
            </a:r>
            <a:r>
              <a:rPr lang="ru-RU" sz="1400" dirty="0"/>
              <a:t>инструментов  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/>
              <a:t>снижение ВБИ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/>
              <a:t>оказание </a:t>
            </a:r>
            <a:r>
              <a:rPr lang="ru-RU" sz="1400" dirty="0" err="1"/>
              <a:t>аутсорсинговых</a:t>
            </a:r>
            <a:r>
              <a:rPr lang="ru-RU" sz="1400" dirty="0"/>
              <a:t> услуг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469" y="5476214"/>
            <a:ext cx="8080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Более точную информацию об экономической эффективности внедрения информационной системы управления инструментами можно получить при анализе существующих процессов обработки инструментов в лечебном учреждении, используемом оборудовании и расходов, связанных с ними.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814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Спасибо за внимание.</a:t>
            </a:r>
            <a:br>
              <a:rPr lang="ru-RU" sz="4800" dirty="0" smtClean="0"/>
            </a:br>
            <a:r>
              <a:rPr lang="ru-RU" sz="4800" dirty="0" smtClean="0"/>
              <a:t>Вопросы?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668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5687" y="500606"/>
            <a:ext cx="5096176" cy="1331437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ts val="24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информационная </a:t>
            </a:r>
            <a:r>
              <a:rPr lang="ru-RU" sz="2000" dirty="0">
                <a:solidFill>
                  <a:schemeClr val="tx1"/>
                </a:solidFill>
              </a:rPr>
              <a:t>система </a:t>
            </a:r>
            <a:r>
              <a:rPr lang="ru-RU" sz="2000" dirty="0" smtClean="0">
                <a:solidFill>
                  <a:schemeClr val="tx1"/>
                </a:solidFill>
              </a:rPr>
              <a:t>контроля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обработки и </a:t>
            </a:r>
            <a:r>
              <a:rPr lang="ru-RU" sz="2000" dirty="0">
                <a:solidFill>
                  <a:schemeClr val="tx1"/>
                </a:solidFill>
              </a:rPr>
              <a:t>оборота инструментов 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76250" y="1742181"/>
            <a:ext cx="8333379" cy="16147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Позволяет наблюдать за </a:t>
            </a:r>
            <a:r>
              <a:rPr lang="ru-RU" sz="2000" dirty="0"/>
              <a:t>всем циклом </a:t>
            </a:r>
            <a:r>
              <a:rPr lang="ru-RU" sz="2000" dirty="0" smtClean="0"/>
              <a:t>обработки</a:t>
            </a:r>
            <a:r>
              <a:rPr lang="en-US" sz="2000" dirty="0" smtClean="0"/>
              <a:t> </a:t>
            </a:r>
            <a:r>
              <a:rPr lang="ru-RU" sz="2000" dirty="0" smtClean="0"/>
              <a:t>и использования хирургического инструментария</a:t>
            </a:r>
            <a:r>
              <a:rPr lang="en-US" sz="2000" dirty="0" smtClean="0"/>
              <a:t> </a:t>
            </a:r>
            <a:r>
              <a:rPr lang="ru-RU" sz="2000" dirty="0" smtClean="0"/>
              <a:t>в отдельной больнице, поликлинике</a:t>
            </a:r>
            <a:r>
              <a:rPr lang="en-US" sz="2000" dirty="0" smtClean="0"/>
              <a:t> </a:t>
            </a:r>
            <a:r>
              <a:rPr lang="ru-RU" sz="2000" dirty="0" smtClean="0"/>
              <a:t>или стоматологическом центре.</a:t>
            </a:r>
          </a:p>
          <a:p>
            <a:endParaRPr lang="ru-RU" sz="1600" b="1" dirty="0" smtClean="0">
              <a:solidFill>
                <a:schemeClr val="tx2"/>
              </a:solidFill>
            </a:endParaRPr>
          </a:p>
          <a:p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123" y="727012"/>
            <a:ext cx="3380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chemeClr val="tx2"/>
                </a:solidFill>
              </a:rPr>
              <a:t>Трекер</a:t>
            </a:r>
            <a:r>
              <a:rPr lang="ru-RU" sz="4400" b="1" dirty="0">
                <a:solidFill>
                  <a:schemeClr val="tx2"/>
                </a:solidFill>
              </a:rPr>
              <a:t>™ 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—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250" y="2730265"/>
            <a:ext cx="867727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Совместный продукт </a:t>
            </a:r>
            <a:r>
              <a:rPr lang="ru-RU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компаний </a:t>
            </a:r>
            <a:r>
              <a:rPr lang="ru-RU" sz="2000" dirty="0" err="1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ФингерПринт</a:t>
            </a:r>
            <a:r>
              <a:rPr lang="ru-RU" sz="2000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Медикал</a:t>
            </a:r>
            <a:r>
              <a:rPr lang="ru-RU" sz="2000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(Великобритания) </a:t>
            </a:r>
            <a:r>
              <a:rPr lang="ru-RU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ru-RU" sz="2000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АСМед</a:t>
            </a:r>
            <a:r>
              <a:rPr lang="ru-RU" sz="2000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(Россия)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994" y="3705802"/>
            <a:ext cx="2211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Отслеживание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на всех этапах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01541" y="3705802"/>
            <a:ext cx="2539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Индивидуальная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маркировка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348" y="5725851"/>
            <a:ext cx="88178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Зарегистрирована на территории Российской Федерации.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Свидетельство о государственной регистрации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программы для 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ЭВМ №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2016660624.</a:t>
            </a:r>
            <a:endParaRPr lang="ru-RU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5" name="Picture 7" descr="C:\Users\комп-1\Downloads\product-barco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748283"/>
            <a:ext cx="622925" cy="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омп-1\Downloads\segment-path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748283"/>
            <a:ext cx="622925" cy="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578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«Жизненный цикл» инструментов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многоразового использования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799" y="1342224"/>
            <a:ext cx="818156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dirty="0"/>
              <a:t>Все многоразовые </a:t>
            </a:r>
            <a:r>
              <a:rPr lang="ru-RU" sz="2200" dirty="0" smtClean="0"/>
              <a:t>инструменты перед использованием проходят </a:t>
            </a:r>
            <a:r>
              <a:rPr lang="ru-RU" sz="2200" b="1" dirty="0" smtClean="0"/>
              <a:t>цикл </a:t>
            </a:r>
            <a:r>
              <a:rPr lang="ru-RU" sz="2200" b="1" dirty="0"/>
              <a:t>обработки. 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708" y="5000142"/>
            <a:ext cx="839672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tx2"/>
              </a:buClr>
            </a:pPr>
            <a:r>
              <a:rPr lang="ru-RU" sz="2000" dirty="0"/>
              <a:t>Система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/>
              <a:t>Трекер</a:t>
            </a:r>
            <a:r>
              <a:rPr lang="ru-RU" sz="2000" dirty="0"/>
              <a:t> </a:t>
            </a:r>
            <a:r>
              <a:rPr lang="ru-RU" sz="2000" dirty="0" smtClean="0"/>
              <a:t>контролирует и </a:t>
            </a:r>
            <a:r>
              <a:rPr lang="ru-RU" sz="2000" dirty="0"/>
              <a:t>фиксирует полный цикл оборота медицинских инструментов повторного применения, </a:t>
            </a:r>
            <a:r>
              <a:rPr lang="ru-RU" sz="2000" dirty="0" smtClean="0"/>
              <a:t>включая</a:t>
            </a:r>
            <a:br>
              <a:rPr lang="ru-RU" sz="2000" dirty="0" smtClean="0"/>
            </a:br>
            <a:r>
              <a:rPr lang="ru-RU" sz="2000" dirty="0" smtClean="0"/>
              <a:t>их </a:t>
            </a:r>
            <a:r>
              <a:rPr lang="ru-RU" sz="2000" dirty="0"/>
              <a:t>использование на пациентах, а </a:t>
            </a:r>
            <a:r>
              <a:rPr lang="ru-RU" sz="2000" dirty="0" smtClean="0"/>
              <a:t>также </a:t>
            </a:r>
            <a:r>
              <a:rPr lang="ru-RU" sz="2000" dirty="0"/>
              <a:t>ввод и вывод </a:t>
            </a:r>
            <a:r>
              <a:rPr lang="ru-RU" sz="2000" dirty="0" smtClean="0"/>
              <a:t>инструментов из </a:t>
            </a:r>
            <a:r>
              <a:rPr lang="ru-RU" sz="2000" dirty="0"/>
              <a:t>оборота.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36764" y="2970294"/>
            <a:ext cx="1651814" cy="129085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46152" y="2970294"/>
            <a:ext cx="1651814" cy="129085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55540" y="2970294"/>
            <a:ext cx="1651814" cy="129085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64928" y="2970294"/>
            <a:ext cx="1651814" cy="129085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09583" y="2670326"/>
            <a:ext cx="200886" cy="40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536" y="2970294"/>
            <a:ext cx="1651814" cy="129085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1284" y="3381436"/>
            <a:ext cx="1344001" cy="502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Присвоение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пациенту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3987" y="3381436"/>
            <a:ext cx="737371" cy="502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Прием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 ЦСО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7255" y="3381436"/>
            <a:ext cx="1509604" cy="502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Мойка,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дезинфекция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7377" y="3381436"/>
            <a:ext cx="1628141" cy="502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Комплектация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Упаковка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2593" y="3394510"/>
            <a:ext cx="1596484" cy="2510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Стерилизация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55540" y="1915219"/>
            <a:ext cx="1651814" cy="87842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717290" y="2135050"/>
            <a:ext cx="1328311" cy="502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Ремонт,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утилизация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>
            <a:stCxn id="12" idx="3"/>
          </p:cNvCxnSpPr>
          <p:nvPr/>
        </p:nvCxnSpPr>
        <p:spPr>
          <a:xfrm>
            <a:off x="1764348" y="3615719"/>
            <a:ext cx="153963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953284" y="4261144"/>
            <a:ext cx="2" cy="22896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53283" y="4490110"/>
            <a:ext cx="723755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8190836" y="4261145"/>
            <a:ext cx="1" cy="228966"/>
          </a:xfrm>
          <a:prstGeom prst="straightConnector1">
            <a:avLst/>
          </a:prstGeom>
          <a:ln w="285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592189" y="3628796"/>
            <a:ext cx="153963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405188" y="3641872"/>
            <a:ext cx="153963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218187" y="3654949"/>
            <a:ext cx="153963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>
            <a:off x="6375030" y="2868784"/>
            <a:ext cx="166793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597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 animBg="1"/>
      <p:bldP spid="11" grpId="0"/>
      <p:bldP spid="13" grpId="0"/>
      <p:bldP spid="14" grpId="0"/>
      <p:bldP spid="15" grpId="0"/>
      <p:bldP spid="16" grpId="0"/>
      <p:bldP spid="2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309440"/>
            <a:ext cx="7500937" cy="66199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Система контроля обработки и оборота медицинских изделий </a:t>
            </a:r>
            <a:r>
              <a:rPr lang="ru-RU" dirty="0" err="1" smtClean="0">
                <a:solidFill>
                  <a:schemeClr val="tx2"/>
                </a:solidFill>
              </a:rPr>
              <a:t>Трекер</a:t>
            </a:r>
            <a:r>
              <a:rPr lang="ru-RU" dirty="0" smtClean="0">
                <a:solidFill>
                  <a:schemeClr val="tx2"/>
                </a:solidFill>
              </a:rPr>
              <a:t>™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67458" y="1815152"/>
            <a:ext cx="8210550" cy="43506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Система контроля оборота медицинских изделий (СКООМИ) — </a:t>
            </a:r>
            <a:r>
              <a:rPr lang="ru-RU" dirty="0" smtClean="0"/>
              <a:t>это программно-аппаратный комплекс, позволяющий</a:t>
            </a:r>
            <a:br>
              <a:rPr lang="ru-RU" dirty="0" smtClean="0"/>
            </a:br>
            <a:r>
              <a:rPr lang="ru-RU" dirty="0" smtClean="0"/>
              <a:t>эффективно отслеживать и управлять циклом</a:t>
            </a:r>
            <a:br>
              <a:rPr lang="ru-RU" dirty="0" smtClean="0"/>
            </a:br>
            <a:r>
              <a:rPr lang="ru-RU" dirty="0" err="1" smtClean="0"/>
              <a:t>деконтаминации</a:t>
            </a:r>
            <a:r>
              <a:rPr lang="ru-RU" dirty="0" smtClean="0"/>
              <a:t> медицинских изделий.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2"/>
                </a:solidFill>
              </a:rPr>
              <a:t>Основным назначением комплекса является:</a:t>
            </a:r>
          </a:p>
          <a:p>
            <a:pPr marL="265113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+mn-ea"/>
                <a:cs typeface="+mn-cs"/>
              </a:rPr>
              <a:t>организация управления стерилизационным отделением,</a:t>
            </a:r>
          </a:p>
          <a:p>
            <a:pPr marL="265113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+mn-ea"/>
                <a:cs typeface="+mn-cs"/>
              </a:rPr>
              <a:t>сокращение клинических рисков и дополнительных издержек,</a:t>
            </a:r>
          </a:p>
          <a:p>
            <a:pPr marL="265113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+mn-ea"/>
                <a:cs typeface="+mn-cs"/>
              </a:rPr>
              <a:t>а так же повышение производительности</a:t>
            </a:r>
            <a:br>
              <a:rPr lang="ru-RU" dirty="0" smtClean="0">
                <a:latin typeface="+mn-lt"/>
                <a:ea typeface="+mn-ea"/>
                <a:cs typeface="+mn-cs"/>
              </a:rPr>
            </a:br>
            <a:r>
              <a:rPr lang="ru-RU" dirty="0" smtClean="0">
                <a:latin typeface="+mn-lt"/>
                <a:ea typeface="+mn-ea"/>
                <a:cs typeface="+mn-cs"/>
              </a:rPr>
              <a:t>стерилизационного отделения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216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86" y="253115"/>
            <a:ext cx="7500937" cy="66199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Цели использования СКООМИ </a:t>
            </a:r>
            <a:r>
              <a:rPr lang="ru-RU" dirty="0" err="1" smtClean="0">
                <a:solidFill>
                  <a:schemeClr val="tx2"/>
                </a:solidFill>
              </a:rPr>
              <a:t>Трекер</a:t>
            </a:r>
            <a:r>
              <a:rPr lang="ru-RU" dirty="0" smtClean="0">
                <a:solidFill>
                  <a:schemeClr val="tx2"/>
                </a:solidFill>
              </a:rPr>
              <a:t>™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67458" y="1377949"/>
            <a:ext cx="8210550" cy="5104737"/>
          </a:xfrm>
        </p:spPr>
        <p:txBody>
          <a:bodyPr>
            <a:noAutofit/>
          </a:bodyPr>
          <a:lstStyle/>
          <a:p>
            <a:pPr marL="265113" lvl="0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Контроль обработки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история </a:t>
            </a:r>
            <a:r>
              <a:rPr lang="ru-RU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использования</a:t>
            </a:r>
            <a:r>
              <a:rPr lang="ru-RU" sz="1800" dirty="0">
                <a:latin typeface="+mn-lt"/>
                <a:ea typeface="+mn-ea"/>
                <a:cs typeface="+mn-cs"/>
              </a:rPr>
              <a:t/>
            </a:r>
            <a:br>
              <a:rPr lang="ru-RU" sz="1800" dirty="0"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atin typeface="+mn-lt"/>
                <a:ea typeface="+mn-ea"/>
                <a:cs typeface="+mn-cs"/>
              </a:rPr>
              <a:t>медицинских </a:t>
            </a:r>
            <a:r>
              <a:rPr lang="ru-RU" sz="1800" dirty="0">
                <a:latin typeface="+mn-lt"/>
                <a:ea typeface="+mn-ea"/>
                <a:cs typeface="+mn-cs"/>
              </a:rPr>
              <a:t>инструментов</a:t>
            </a:r>
          </a:p>
          <a:p>
            <a:pPr marL="265113" lvl="0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Идентификация</a:t>
            </a:r>
            <a:r>
              <a:rPr lang="ru-RU" sz="1800" dirty="0">
                <a:latin typeface="+mn-lt"/>
                <a:ea typeface="+mn-ea"/>
                <a:cs typeface="+mn-cs"/>
              </a:rPr>
              <a:t> 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инструментов</a:t>
            </a:r>
            <a:endParaRPr lang="en-US" sz="1800" dirty="0" smtClean="0">
              <a:latin typeface="+mn-lt"/>
              <a:ea typeface="+mn-ea"/>
              <a:cs typeface="+mn-cs"/>
            </a:endParaRPr>
          </a:p>
          <a:p>
            <a:pPr marL="265113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Инвентаризация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1800" dirty="0">
                <a:latin typeface="+mn-lt"/>
                <a:ea typeface="+mn-ea"/>
                <a:cs typeface="+mn-cs"/>
              </a:rPr>
              <a:t>используемых 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сейчас инструментов</a:t>
            </a:r>
            <a:endParaRPr lang="en-US" sz="1800" dirty="0" smtClean="0">
              <a:latin typeface="+mn-lt"/>
              <a:ea typeface="+mn-ea"/>
              <a:cs typeface="+mn-cs"/>
            </a:endParaRPr>
          </a:p>
          <a:p>
            <a:pPr marL="265113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Увеличение </a:t>
            </a:r>
            <a:r>
              <a:rPr lang="ru-RU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срока службы </a:t>
            </a:r>
            <a:r>
              <a:rPr lang="ru-RU" sz="1800" dirty="0">
                <a:latin typeface="+mn-lt"/>
                <a:ea typeface="+mn-ea"/>
                <a:cs typeface="+mn-cs"/>
              </a:rPr>
              <a:t>медицинских инструментов</a:t>
            </a:r>
          </a:p>
          <a:p>
            <a:pPr marL="265113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Оптимизации загруженности </a:t>
            </a:r>
            <a:r>
              <a:rPr lang="ru-RU" sz="1800" dirty="0">
                <a:latin typeface="+mn-lt"/>
                <a:ea typeface="+mn-ea"/>
                <a:cs typeface="+mn-cs"/>
              </a:rPr>
              <a:t>стерилизационного оборудования</a:t>
            </a:r>
          </a:p>
          <a:p>
            <a:pPr marL="265113" lvl="0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Мониторинг 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процессов, происходящих </a:t>
            </a:r>
            <a:r>
              <a:rPr lang="ru-RU" sz="1800" dirty="0">
                <a:latin typeface="+mn-lt"/>
                <a:ea typeface="+mn-ea"/>
                <a:cs typeface="+mn-cs"/>
              </a:rPr>
              <a:t>в 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ЦСО</a:t>
            </a:r>
            <a:br>
              <a:rPr lang="ru-RU" sz="1800" dirty="0" smtClean="0"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atin typeface="+mn-lt"/>
                <a:ea typeface="+mn-ea"/>
                <a:cs typeface="+mn-cs"/>
              </a:rPr>
              <a:t>в </a:t>
            </a:r>
            <a:r>
              <a:rPr lang="ru-RU" sz="1800" dirty="0">
                <a:latin typeface="+mn-lt"/>
                <a:ea typeface="+mn-ea"/>
                <a:cs typeface="+mn-cs"/>
              </a:rPr>
              <a:t>режиме реального времени</a:t>
            </a:r>
          </a:p>
          <a:p>
            <a:pPr marL="265113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Повышение эффективности </a:t>
            </a:r>
            <a:r>
              <a:rPr lang="ru-RU" sz="1800" dirty="0">
                <a:latin typeface="+mn-lt"/>
                <a:ea typeface="+mn-ea"/>
                <a:cs typeface="+mn-cs"/>
              </a:rPr>
              <a:t>работы персонала</a:t>
            </a:r>
          </a:p>
          <a:p>
            <a:pPr marL="265113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Снижение числа внутрибольничных инфекций</a:t>
            </a:r>
          </a:p>
          <a:p>
            <a:pPr marL="265113" lvl="0" indent="-265113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ru-RU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Снижение расходов </a:t>
            </a:r>
            <a:r>
              <a:rPr lang="ru-RU" sz="1800" dirty="0">
                <a:latin typeface="+mn-lt"/>
                <a:ea typeface="+mn-ea"/>
                <a:cs typeface="+mn-cs"/>
              </a:rPr>
              <a:t>учреждения</a:t>
            </a:r>
          </a:p>
          <a:p>
            <a:pPr marL="144000" indent="-1440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9703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7398" y="1951742"/>
            <a:ext cx="4332591" cy="190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1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СКООМИ </a:t>
            </a:r>
            <a:r>
              <a:rPr lang="ru-RU" dirty="0" err="1" smtClean="0">
                <a:solidFill>
                  <a:schemeClr val="tx2"/>
                </a:solidFill>
              </a:rPr>
              <a:t>Трекер</a:t>
            </a:r>
            <a:r>
              <a:rPr lang="ru-RU" dirty="0" smtClean="0">
                <a:solidFill>
                  <a:schemeClr val="tx2"/>
                </a:solidFill>
              </a:rPr>
              <a:t>™ из 2 частей: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7" name="Picture 5" descr="C:\Users\комп-1\Downloads\bleach-and-so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11" y="1963312"/>
            <a:ext cx="452582" cy="4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комп-1\Downloads\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63" y="1964641"/>
            <a:ext cx="473859" cy="4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комп-1\Downloads\sterile-glov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9" y="3130632"/>
            <a:ext cx="452583" cy="4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комп-1\Downloads\delivery-tru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15" y="3158127"/>
            <a:ext cx="558729" cy="5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комп-1\Downloads\segment-path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96" y="3189267"/>
            <a:ext cx="509257" cy="5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комп-1\Downloads\report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93" y="3211732"/>
            <a:ext cx="452583" cy="4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комп-1\Downloads\back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66" y="1957601"/>
            <a:ext cx="434026" cy="4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комп-1\Downloads\switch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18" y="1903693"/>
            <a:ext cx="496913" cy="4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8130" y="2469344"/>
            <a:ext cx="1402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Модуль</a:t>
            </a:r>
          </a:p>
          <a:p>
            <a:pPr algn="ctr"/>
            <a:r>
              <a:rPr lang="ru-RU" sz="1600" dirty="0" smtClean="0"/>
              <a:t>Управления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68361" y="2469344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Модуль</a:t>
            </a:r>
          </a:p>
          <a:p>
            <a:pPr algn="ctr"/>
            <a:r>
              <a:rPr lang="ru-RU" sz="1600" dirty="0" smtClean="0"/>
              <a:t>Возвраты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66597" y="2469344"/>
            <a:ext cx="950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Модуль</a:t>
            </a:r>
          </a:p>
          <a:p>
            <a:pPr algn="ctr"/>
            <a:r>
              <a:rPr lang="ru-RU" sz="1600" dirty="0" smtClean="0"/>
              <a:t>Мойка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970626" y="2469344"/>
            <a:ext cx="1116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Модуль</a:t>
            </a:r>
          </a:p>
          <a:p>
            <a:pPr algn="ctr"/>
            <a:r>
              <a:rPr lang="ru-RU" sz="1600" dirty="0" smtClean="0"/>
              <a:t>Упаковка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81777" y="3674875"/>
            <a:ext cx="1610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Модуль</a:t>
            </a:r>
          </a:p>
          <a:p>
            <a:pPr algn="ctr"/>
            <a:r>
              <a:rPr lang="ru-RU" sz="1600" dirty="0" smtClean="0"/>
              <a:t>Стерилизация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71568" y="3696136"/>
            <a:ext cx="1144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Модуль</a:t>
            </a:r>
          </a:p>
          <a:p>
            <a:pPr algn="ctr"/>
            <a:r>
              <a:rPr lang="ru-RU" sz="1600" dirty="0" smtClean="0"/>
              <a:t>Отправка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84677" y="3721042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Модуль</a:t>
            </a:r>
            <a:br>
              <a:rPr lang="ru-RU" sz="1600" dirty="0" smtClean="0"/>
            </a:br>
            <a:r>
              <a:rPr lang="ru-RU" sz="1600" dirty="0" smtClean="0"/>
              <a:t>Отслеживание</a:t>
            </a:r>
          </a:p>
          <a:p>
            <a:pPr algn="ctr"/>
            <a:r>
              <a:rPr lang="ru-RU" sz="1600" dirty="0" smtClean="0"/>
              <a:t>в операционной</a:t>
            </a:r>
            <a:endParaRPr lang="ru-RU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053982" y="3697340"/>
            <a:ext cx="950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Модуль</a:t>
            </a:r>
            <a:br>
              <a:rPr lang="ru-RU" sz="1600" dirty="0" smtClean="0"/>
            </a:br>
            <a:r>
              <a:rPr lang="ru-RU" sz="1600" dirty="0" smtClean="0"/>
              <a:t>Отчеты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69324" y="1213068"/>
            <a:ext cx="2589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Программная: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33830" y="4640721"/>
            <a:ext cx="227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Аппаратная:</a:t>
            </a:r>
            <a:endParaRPr lang="ru-RU" sz="2400" b="1" dirty="0"/>
          </a:p>
        </p:txBody>
      </p:sp>
      <p:pic>
        <p:nvPicPr>
          <p:cNvPr id="3085" name="Picture 13" descr="C:\Users\комп-1\Downloads\monit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44" y="5264900"/>
            <a:ext cx="510212" cy="5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комп-1\Downloads\scan-barcode-with-scanner-too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6" y="5333749"/>
            <a:ext cx="476325" cy="4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комп-1\Downloads\print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52" y="5307790"/>
            <a:ext cx="450139" cy="4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512789" y="5989645"/>
            <a:ext cx="1215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Моноблок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459492" y="6016453"/>
            <a:ext cx="1281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Сканер</a:t>
            </a:r>
            <a:br>
              <a:rPr lang="ru-RU" sz="1600" dirty="0" smtClean="0"/>
            </a:br>
            <a:r>
              <a:rPr lang="ru-RU" sz="1600" dirty="0" err="1" smtClean="0"/>
              <a:t>штрихкода</a:t>
            </a:r>
            <a:endParaRPr lang="ru-RU" sz="1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344254" y="5983080"/>
            <a:ext cx="2454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Лазерный и </a:t>
            </a:r>
            <a:r>
              <a:rPr lang="ru-RU" sz="1600" dirty="0" err="1" smtClean="0"/>
              <a:t>термо</a:t>
            </a:r>
            <a:r>
              <a:rPr lang="ru-RU" sz="1600" dirty="0" smtClean="0"/>
              <a:t>-</a:t>
            </a:r>
          </a:p>
          <a:p>
            <a:pPr algn="ctr"/>
            <a:r>
              <a:rPr lang="ru-RU" sz="1600" dirty="0" err="1" smtClean="0"/>
              <a:t>трансферный</a:t>
            </a:r>
            <a:r>
              <a:rPr lang="ru-RU" sz="1600" dirty="0" smtClean="0"/>
              <a:t> принтер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603592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Инсталляция </a:t>
            </a:r>
            <a:r>
              <a:rPr lang="ru-RU" dirty="0" smtClean="0"/>
              <a:t>модулей СКООМИ </a:t>
            </a:r>
            <a:r>
              <a:rPr lang="ru-RU" dirty="0" err="1" smtClean="0"/>
              <a:t>Трекер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41850" y="2426764"/>
            <a:ext cx="436397" cy="2388667"/>
          </a:xfrm>
          <a:prstGeom prst="rightArrow">
            <a:avLst>
              <a:gd name="adj1" fmla="val 50000"/>
              <a:gd name="adj2" fmla="val 5204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звернутая стрелка 4"/>
          <p:cNvSpPr/>
          <p:nvPr/>
        </p:nvSpPr>
        <p:spPr>
          <a:xfrm rot="10800000">
            <a:off x="1241968" y="4953610"/>
            <a:ext cx="6678487" cy="354646"/>
          </a:xfrm>
          <a:prstGeom prst="uturnArrow">
            <a:avLst>
              <a:gd name="adj1" fmla="val 13721"/>
              <a:gd name="adj2" fmla="val 25000"/>
              <a:gd name="adj3" fmla="val 30013"/>
              <a:gd name="adj4" fmla="val 12574"/>
              <a:gd name="adj5" fmla="val 76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68440" y="2477340"/>
            <a:ext cx="467962" cy="2388667"/>
          </a:xfrm>
          <a:prstGeom prst="rightArrow">
            <a:avLst>
              <a:gd name="adj1" fmla="val 50000"/>
              <a:gd name="adj2" fmla="val 5204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78159" y="2414979"/>
            <a:ext cx="1527620" cy="2513391"/>
          </a:xfrm>
          <a:custGeom>
            <a:avLst/>
            <a:gdLst>
              <a:gd name="connsiteX0" fmla="*/ 0 w 2388989"/>
              <a:gd name="connsiteY0" fmla="*/ 238899 h 3930600"/>
              <a:gd name="connsiteX1" fmla="*/ 238899 w 2388989"/>
              <a:gd name="connsiteY1" fmla="*/ 0 h 3930600"/>
              <a:gd name="connsiteX2" fmla="*/ 2150090 w 2388989"/>
              <a:gd name="connsiteY2" fmla="*/ 0 h 3930600"/>
              <a:gd name="connsiteX3" fmla="*/ 2388989 w 2388989"/>
              <a:gd name="connsiteY3" fmla="*/ 238899 h 3930600"/>
              <a:gd name="connsiteX4" fmla="*/ 2388989 w 2388989"/>
              <a:gd name="connsiteY4" fmla="*/ 3691701 h 3930600"/>
              <a:gd name="connsiteX5" fmla="*/ 2150090 w 2388989"/>
              <a:gd name="connsiteY5" fmla="*/ 3930600 h 3930600"/>
              <a:gd name="connsiteX6" fmla="*/ 238899 w 2388989"/>
              <a:gd name="connsiteY6" fmla="*/ 3930600 h 3930600"/>
              <a:gd name="connsiteX7" fmla="*/ 0 w 2388989"/>
              <a:gd name="connsiteY7" fmla="*/ 3691701 h 3930600"/>
              <a:gd name="connsiteX8" fmla="*/ 0 w 2388989"/>
              <a:gd name="connsiteY8" fmla="*/ 238899 h 39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989" h="3930600">
                <a:moveTo>
                  <a:pt x="0" y="238899"/>
                </a:moveTo>
                <a:cubicBezTo>
                  <a:pt x="0" y="106959"/>
                  <a:pt x="106959" y="0"/>
                  <a:pt x="238899" y="0"/>
                </a:cubicBezTo>
                <a:lnTo>
                  <a:pt x="2150090" y="0"/>
                </a:lnTo>
                <a:cubicBezTo>
                  <a:pt x="2282030" y="0"/>
                  <a:pt x="2388989" y="106959"/>
                  <a:pt x="2388989" y="238899"/>
                </a:cubicBezTo>
                <a:lnTo>
                  <a:pt x="2388989" y="3691701"/>
                </a:lnTo>
                <a:cubicBezTo>
                  <a:pt x="2388989" y="3823641"/>
                  <a:pt x="2282030" y="3930600"/>
                  <a:pt x="2150090" y="3930600"/>
                </a:cubicBezTo>
                <a:lnTo>
                  <a:pt x="238899" y="3930600"/>
                </a:lnTo>
                <a:cubicBezTo>
                  <a:pt x="106959" y="3930600"/>
                  <a:pt x="0" y="3823641"/>
                  <a:pt x="0" y="3691701"/>
                </a:cubicBezTo>
                <a:lnTo>
                  <a:pt x="0" y="23889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28428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Грязная зона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661052" y="2815642"/>
            <a:ext cx="1222097" cy="757822"/>
          </a:xfrm>
          <a:custGeom>
            <a:avLst/>
            <a:gdLst>
              <a:gd name="connsiteX0" fmla="*/ 0 w 1911191"/>
              <a:gd name="connsiteY0" fmla="*/ 118513 h 1185129"/>
              <a:gd name="connsiteX1" fmla="*/ 118513 w 1911191"/>
              <a:gd name="connsiteY1" fmla="*/ 0 h 1185129"/>
              <a:gd name="connsiteX2" fmla="*/ 1792678 w 1911191"/>
              <a:gd name="connsiteY2" fmla="*/ 0 h 1185129"/>
              <a:gd name="connsiteX3" fmla="*/ 1911191 w 1911191"/>
              <a:gd name="connsiteY3" fmla="*/ 118513 h 1185129"/>
              <a:gd name="connsiteX4" fmla="*/ 1911191 w 1911191"/>
              <a:gd name="connsiteY4" fmla="*/ 1066616 h 1185129"/>
              <a:gd name="connsiteX5" fmla="*/ 1792678 w 1911191"/>
              <a:gd name="connsiteY5" fmla="*/ 1185129 h 1185129"/>
              <a:gd name="connsiteX6" fmla="*/ 118513 w 1911191"/>
              <a:gd name="connsiteY6" fmla="*/ 1185129 h 1185129"/>
              <a:gd name="connsiteX7" fmla="*/ 0 w 1911191"/>
              <a:gd name="connsiteY7" fmla="*/ 1066616 h 1185129"/>
              <a:gd name="connsiteX8" fmla="*/ 0 w 1911191"/>
              <a:gd name="connsiteY8" fmla="*/ 118513 h 118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191" h="1185129">
                <a:moveTo>
                  <a:pt x="0" y="118513"/>
                </a:moveTo>
                <a:cubicBezTo>
                  <a:pt x="0" y="53060"/>
                  <a:pt x="53060" y="0"/>
                  <a:pt x="118513" y="0"/>
                </a:cubicBezTo>
                <a:lnTo>
                  <a:pt x="1792678" y="0"/>
                </a:lnTo>
                <a:cubicBezTo>
                  <a:pt x="1858131" y="0"/>
                  <a:pt x="1911191" y="53060"/>
                  <a:pt x="1911191" y="118513"/>
                </a:cubicBezTo>
                <a:lnTo>
                  <a:pt x="1911191" y="1066616"/>
                </a:lnTo>
                <a:cubicBezTo>
                  <a:pt x="1911191" y="1132069"/>
                  <a:pt x="1858131" y="1185129"/>
                  <a:pt x="1792678" y="1185129"/>
                </a:cubicBezTo>
                <a:lnTo>
                  <a:pt x="118513" y="1185129"/>
                </a:lnTo>
                <a:cubicBezTo>
                  <a:pt x="53060" y="1185129"/>
                  <a:pt x="0" y="1132069"/>
                  <a:pt x="0" y="1066616"/>
                </a:cubicBezTo>
                <a:lnTo>
                  <a:pt x="0" y="118513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351" tIns="65191" rIns="75351" bIns="6519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Модуль Возвраты</a:t>
            </a:r>
            <a:endParaRPr lang="ru-RU" sz="16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630920" y="3872006"/>
            <a:ext cx="1222097" cy="757822"/>
          </a:xfrm>
          <a:custGeom>
            <a:avLst/>
            <a:gdLst>
              <a:gd name="connsiteX0" fmla="*/ 0 w 1911191"/>
              <a:gd name="connsiteY0" fmla="*/ 118513 h 1185129"/>
              <a:gd name="connsiteX1" fmla="*/ 118513 w 1911191"/>
              <a:gd name="connsiteY1" fmla="*/ 0 h 1185129"/>
              <a:gd name="connsiteX2" fmla="*/ 1792678 w 1911191"/>
              <a:gd name="connsiteY2" fmla="*/ 0 h 1185129"/>
              <a:gd name="connsiteX3" fmla="*/ 1911191 w 1911191"/>
              <a:gd name="connsiteY3" fmla="*/ 118513 h 1185129"/>
              <a:gd name="connsiteX4" fmla="*/ 1911191 w 1911191"/>
              <a:gd name="connsiteY4" fmla="*/ 1066616 h 1185129"/>
              <a:gd name="connsiteX5" fmla="*/ 1792678 w 1911191"/>
              <a:gd name="connsiteY5" fmla="*/ 1185129 h 1185129"/>
              <a:gd name="connsiteX6" fmla="*/ 118513 w 1911191"/>
              <a:gd name="connsiteY6" fmla="*/ 1185129 h 1185129"/>
              <a:gd name="connsiteX7" fmla="*/ 0 w 1911191"/>
              <a:gd name="connsiteY7" fmla="*/ 1066616 h 1185129"/>
              <a:gd name="connsiteX8" fmla="*/ 0 w 1911191"/>
              <a:gd name="connsiteY8" fmla="*/ 118513 h 118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191" h="1185129">
                <a:moveTo>
                  <a:pt x="0" y="118513"/>
                </a:moveTo>
                <a:cubicBezTo>
                  <a:pt x="0" y="53060"/>
                  <a:pt x="53060" y="0"/>
                  <a:pt x="118513" y="0"/>
                </a:cubicBezTo>
                <a:lnTo>
                  <a:pt x="1792678" y="0"/>
                </a:lnTo>
                <a:cubicBezTo>
                  <a:pt x="1858131" y="0"/>
                  <a:pt x="1911191" y="53060"/>
                  <a:pt x="1911191" y="118513"/>
                </a:cubicBezTo>
                <a:lnTo>
                  <a:pt x="1911191" y="1066616"/>
                </a:lnTo>
                <a:cubicBezTo>
                  <a:pt x="1911191" y="1132069"/>
                  <a:pt x="1858131" y="1185129"/>
                  <a:pt x="1792678" y="1185129"/>
                </a:cubicBezTo>
                <a:lnTo>
                  <a:pt x="118513" y="1185129"/>
                </a:lnTo>
                <a:cubicBezTo>
                  <a:pt x="53060" y="1185129"/>
                  <a:pt x="0" y="1132069"/>
                  <a:pt x="0" y="1066616"/>
                </a:cubicBezTo>
                <a:lnTo>
                  <a:pt x="0" y="118513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19168"/>
              <a:satOff val="-1278"/>
              <a:lumOff val="-490"/>
              <a:alphaOff val="0"/>
            </a:schemeClr>
          </a:fillRef>
          <a:effectRef idx="0">
            <a:schemeClr val="accent5">
              <a:hueOff val="-919168"/>
              <a:satOff val="-1278"/>
              <a:lumOff val="-4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351" tIns="65191" rIns="75351" bIns="6519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Модуль Мойка</a:t>
            </a:r>
            <a:endParaRPr lang="ru-RU" sz="14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2569625" y="2446559"/>
            <a:ext cx="1527620" cy="2513391"/>
          </a:xfrm>
          <a:custGeom>
            <a:avLst/>
            <a:gdLst>
              <a:gd name="connsiteX0" fmla="*/ 0 w 2388989"/>
              <a:gd name="connsiteY0" fmla="*/ 238899 h 3930600"/>
              <a:gd name="connsiteX1" fmla="*/ 238899 w 2388989"/>
              <a:gd name="connsiteY1" fmla="*/ 0 h 3930600"/>
              <a:gd name="connsiteX2" fmla="*/ 2150090 w 2388989"/>
              <a:gd name="connsiteY2" fmla="*/ 0 h 3930600"/>
              <a:gd name="connsiteX3" fmla="*/ 2388989 w 2388989"/>
              <a:gd name="connsiteY3" fmla="*/ 238899 h 3930600"/>
              <a:gd name="connsiteX4" fmla="*/ 2388989 w 2388989"/>
              <a:gd name="connsiteY4" fmla="*/ 3691701 h 3930600"/>
              <a:gd name="connsiteX5" fmla="*/ 2150090 w 2388989"/>
              <a:gd name="connsiteY5" fmla="*/ 3930600 h 3930600"/>
              <a:gd name="connsiteX6" fmla="*/ 238899 w 2388989"/>
              <a:gd name="connsiteY6" fmla="*/ 3930600 h 3930600"/>
              <a:gd name="connsiteX7" fmla="*/ 0 w 2388989"/>
              <a:gd name="connsiteY7" fmla="*/ 3691701 h 3930600"/>
              <a:gd name="connsiteX8" fmla="*/ 0 w 2388989"/>
              <a:gd name="connsiteY8" fmla="*/ 238899 h 39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989" h="3930600">
                <a:moveTo>
                  <a:pt x="0" y="238899"/>
                </a:moveTo>
                <a:cubicBezTo>
                  <a:pt x="0" y="106959"/>
                  <a:pt x="106959" y="0"/>
                  <a:pt x="238899" y="0"/>
                </a:cubicBezTo>
                <a:lnTo>
                  <a:pt x="2150090" y="0"/>
                </a:lnTo>
                <a:cubicBezTo>
                  <a:pt x="2282030" y="0"/>
                  <a:pt x="2388989" y="106959"/>
                  <a:pt x="2388989" y="238899"/>
                </a:cubicBezTo>
                <a:lnTo>
                  <a:pt x="2388989" y="3691701"/>
                </a:lnTo>
                <a:cubicBezTo>
                  <a:pt x="2388989" y="3823641"/>
                  <a:pt x="2282030" y="3930600"/>
                  <a:pt x="2150090" y="3930600"/>
                </a:cubicBezTo>
                <a:lnTo>
                  <a:pt x="238899" y="3930600"/>
                </a:lnTo>
                <a:cubicBezTo>
                  <a:pt x="106959" y="3930600"/>
                  <a:pt x="0" y="3823641"/>
                  <a:pt x="0" y="3691701"/>
                </a:cubicBezTo>
                <a:lnTo>
                  <a:pt x="0" y="23889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28428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Чистая зона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2734591" y="2790444"/>
            <a:ext cx="1222096" cy="637042"/>
          </a:xfrm>
          <a:custGeom>
            <a:avLst/>
            <a:gdLst>
              <a:gd name="connsiteX0" fmla="*/ 0 w 1911191"/>
              <a:gd name="connsiteY0" fmla="*/ 57260 h 572604"/>
              <a:gd name="connsiteX1" fmla="*/ 57260 w 1911191"/>
              <a:gd name="connsiteY1" fmla="*/ 0 h 572604"/>
              <a:gd name="connsiteX2" fmla="*/ 1853931 w 1911191"/>
              <a:gd name="connsiteY2" fmla="*/ 0 h 572604"/>
              <a:gd name="connsiteX3" fmla="*/ 1911191 w 1911191"/>
              <a:gd name="connsiteY3" fmla="*/ 57260 h 572604"/>
              <a:gd name="connsiteX4" fmla="*/ 1911191 w 1911191"/>
              <a:gd name="connsiteY4" fmla="*/ 515344 h 572604"/>
              <a:gd name="connsiteX5" fmla="*/ 1853931 w 1911191"/>
              <a:gd name="connsiteY5" fmla="*/ 572604 h 572604"/>
              <a:gd name="connsiteX6" fmla="*/ 57260 w 1911191"/>
              <a:gd name="connsiteY6" fmla="*/ 572604 h 572604"/>
              <a:gd name="connsiteX7" fmla="*/ 0 w 1911191"/>
              <a:gd name="connsiteY7" fmla="*/ 515344 h 572604"/>
              <a:gd name="connsiteX8" fmla="*/ 0 w 1911191"/>
              <a:gd name="connsiteY8" fmla="*/ 57260 h 57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191" h="572604">
                <a:moveTo>
                  <a:pt x="0" y="57260"/>
                </a:moveTo>
                <a:cubicBezTo>
                  <a:pt x="0" y="25636"/>
                  <a:pt x="25636" y="0"/>
                  <a:pt x="57260" y="0"/>
                </a:cubicBezTo>
                <a:lnTo>
                  <a:pt x="1853931" y="0"/>
                </a:lnTo>
                <a:cubicBezTo>
                  <a:pt x="1885555" y="0"/>
                  <a:pt x="1911191" y="25636"/>
                  <a:pt x="1911191" y="57260"/>
                </a:cubicBezTo>
                <a:lnTo>
                  <a:pt x="1911191" y="515344"/>
                </a:lnTo>
                <a:cubicBezTo>
                  <a:pt x="1911191" y="546968"/>
                  <a:pt x="1885555" y="572604"/>
                  <a:pt x="1853931" y="572604"/>
                </a:cubicBezTo>
                <a:lnTo>
                  <a:pt x="57260" y="572604"/>
                </a:lnTo>
                <a:cubicBezTo>
                  <a:pt x="25636" y="572604"/>
                  <a:pt x="0" y="546968"/>
                  <a:pt x="0" y="515344"/>
                </a:cubicBezTo>
                <a:lnTo>
                  <a:pt x="0" y="572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838336"/>
              <a:satOff val="-2557"/>
              <a:lumOff val="-981"/>
              <a:alphaOff val="0"/>
            </a:schemeClr>
          </a:fillRef>
          <a:effectRef idx="0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11" tIns="47251" rIns="57411" bIns="472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</a:rPr>
              <a:t>Модуль Мойка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731251" y="3521427"/>
            <a:ext cx="1251040" cy="486230"/>
          </a:xfrm>
          <a:custGeom>
            <a:avLst/>
            <a:gdLst>
              <a:gd name="connsiteX0" fmla="*/ 0 w 1911191"/>
              <a:gd name="connsiteY0" fmla="*/ 57260 h 572604"/>
              <a:gd name="connsiteX1" fmla="*/ 57260 w 1911191"/>
              <a:gd name="connsiteY1" fmla="*/ 0 h 572604"/>
              <a:gd name="connsiteX2" fmla="*/ 1853931 w 1911191"/>
              <a:gd name="connsiteY2" fmla="*/ 0 h 572604"/>
              <a:gd name="connsiteX3" fmla="*/ 1911191 w 1911191"/>
              <a:gd name="connsiteY3" fmla="*/ 57260 h 572604"/>
              <a:gd name="connsiteX4" fmla="*/ 1911191 w 1911191"/>
              <a:gd name="connsiteY4" fmla="*/ 515344 h 572604"/>
              <a:gd name="connsiteX5" fmla="*/ 1853931 w 1911191"/>
              <a:gd name="connsiteY5" fmla="*/ 572604 h 572604"/>
              <a:gd name="connsiteX6" fmla="*/ 57260 w 1911191"/>
              <a:gd name="connsiteY6" fmla="*/ 572604 h 572604"/>
              <a:gd name="connsiteX7" fmla="*/ 0 w 1911191"/>
              <a:gd name="connsiteY7" fmla="*/ 515344 h 572604"/>
              <a:gd name="connsiteX8" fmla="*/ 0 w 1911191"/>
              <a:gd name="connsiteY8" fmla="*/ 57260 h 57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191" h="572604">
                <a:moveTo>
                  <a:pt x="0" y="57260"/>
                </a:moveTo>
                <a:cubicBezTo>
                  <a:pt x="0" y="25636"/>
                  <a:pt x="25636" y="0"/>
                  <a:pt x="57260" y="0"/>
                </a:cubicBezTo>
                <a:lnTo>
                  <a:pt x="1853931" y="0"/>
                </a:lnTo>
                <a:cubicBezTo>
                  <a:pt x="1885555" y="0"/>
                  <a:pt x="1911191" y="25636"/>
                  <a:pt x="1911191" y="57260"/>
                </a:cubicBezTo>
                <a:lnTo>
                  <a:pt x="1911191" y="515344"/>
                </a:lnTo>
                <a:cubicBezTo>
                  <a:pt x="1911191" y="546968"/>
                  <a:pt x="1885555" y="572604"/>
                  <a:pt x="1853931" y="572604"/>
                </a:cubicBezTo>
                <a:lnTo>
                  <a:pt x="57260" y="572604"/>
                </a:lnTo>
                <a:cubicBezTo>
                  <a:pt x="25636" y="572604"/>
                  <a:pt x="0" y="546968"/>
                  <a:pt x="0" y="515344"/>
                </a:cubicBezTo>
                <a:lnTo>
                  <a:pt x="0" y="5726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57504"/>
              <a:satOff val="-3835"/>
              <a:lumOff val="-1471"/>
              <a:alphaOff val="0"/>
            </a:schemeClr>
          </a:fillRef>
          <a:effectRef idx="0">
            <a:schemeClr val="accent5">
              <a:hueOff val="-2757504"/>
              <a:satOff val="-3835"/>
              <a:lumOff val="-1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11" tIns="47251" rIns="57411" bIns="472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</a:rPr>
              <a:t>Модуль Упаковка</a:t>
            </a:r>
            <a:endParaRPr lang="ru-RU" sz="1600" kern="1200" dirty="0">
              <a:solidFill>
                <a:schemeClr val="tx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766991" y="4096804"/>
            <a:ext cx="1222097" cy="718627"/>
          </a:xfrm>
          <a:custGeom>
            <a:avLst/>
            <a:gdLst>
              <a:gd name="connsiteX0" fmla="*/ 0 w 1911191"/>
              <a:gd name="connsiteY0" fmla="*/ 57260 h 572604"/>
              <a:gd name="connsiteX1" fmla="*/ 57260 w 1911191"/>
              <a:gd name="connsiteY1" fmla="*/ 0 h 572604"/>
              <a:gd name="connsiteX2" fmla="*/ 1853931 w 1911191"/>
              <a:gd name="connsiteY2" fmla="*/ 0 h 572604"/>
              <a:gd name="connsiteX3" fmla="*/ 1911191 w 1911191"/>
              <a:gd name="connsiteY3" fmla="*/ 57260 h 572604"/>
              <a:gd name="connsiteX4" fmla="*/ 1911191 w 1911191"/>
              <a:gd name="connsiteY4" fmla="*/ 515344 h 572604"/>
              <a:gd name="connsiteX5" fmla="*/ 1853931 w 1911191"/>
              <a:gd name="connsiteY5" fmla="*/ 572604 h 572604"/>
              <a:gd name="connsiteX6" fmla="*/ 57260 w 1911191"/>
              <a:gd name="connsiteY6" fmla="*/ 572604 h 572604"/>
              <a:gd name="connsiteX7" fmla="*/ 0 w 1911191"/>
              <a:gd name="connsiteY7" fmla="*/ 515344 h 572604"/>
              <a:gd name="connsiteX8" fmla="*/ 0 w 1911191"/>
              <a:gd name="connsiteY8" fmla="*/ 57260 h 57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191" h="572604">
                <a:moveTo>
                  <a:pt x="0" y="57260"/>
                </a:moveTo>
                <a:cubicBezTo>
                  <a:pt x="0" y="25636"/>
                  <a:pt x="25636" y="0"/>
                  <a:pt x="57260" y="0"/>
                </a:cubicBezTo>
                <a:lnTo>
                  <a:pt x="1853931" y="0"/>
                </a:lnTo>
                <a:cubicBezTo>
                  <a:pt x="1885555" y="0"/>
                  <a:pt x="1911191" y="25636"/>
                  <a:pt x="1911191" y="57260"/>
                </a:cubicBezTo>
                <a:lnTo>
                  <a:pt x="1911191" y="515344"/>
                </a:lnTo>
                <a:cubicBezTo>
                  <a:pt x="1911191" y="546968"/>
                  <a:pt x="1885555" y="572604"/>
                  <a:pt x="1853931" y="572604"/>
                </a:cubicBezTo>
                <a:lnTo>
                  <a:pt x="57260" y="572604"/>
                </a:lnTo>
                <a:cubicBezTo>
                  <a:pt x="25636" y="572604"/>
                  <a:pt x="0" y="546968"/>
                  <a:pt x="0" y="515344"/>
                </a:cubicBezTo>
                <a:lnTo>
                  <a:pt x="0" y="5726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95840"/>
              <a:satOff val="-6392"/>
              <a:lumOff val="-2451"/>
              <a:alphaOff val="0"/>
            </a:schemeClr>
          </a:fillRef>
          <a:effectRef idx="0">
            <a:schemeClr val="accent5">
              <a:hueOff val="-4595840"/>
              <a:satOff val="-6392"/>
              <a:lumOff val="-2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11" tIns="47251" rIns="57411" bIns="472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</a:rPr>
              <a:t>Модуль стерилизация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595342" y="2385057"/>
            <a:ext cx="1527620" cy="2513391"/>
          </a:xfrm>
          <a:custGeom>
            <a:avLst/>
            <a:gdLst>
              <a:gd name="connsiteX0" fmla="*/ 0 w 2388989"/>
              <a:gd name="connsiteY0" fmla="*/ 238899 h 3930600"/>
              <a:gd name="connsiteX1" fmla="*/ 238899 w 2388989"/>
              <a:gd name="connsiteY1" fmla="*/ 0 h 3930600"/>
              <a:gd name="connsiteX2" fmla="*/ 2150090 w 2388989"/>
              <a:gd name="connsiteY2" fmla="*/ 0 h 3930600"/>
              <a:gd name="connsiteX3" fmla="*/ 2388989 w 2388989"/>
              <a:gd name="connsiteY3" fmla="*/ 238899 h 3930600"/>
              <a:gd name="connsiteX4" fmla="*/ 2388989 w 2388989"/>
              <a:gd name="connsiteY4" fmla="*/ 3691701 h 3930600"/>
              <a:gd name="connsiteX5" fmla="*/ 2150090 w 2388989"/>
              <a:gd name="connsiteY5" fmla="*/ 3930600 h 3930600"/>
              <a:gd name="connsiteX6" fmla="*/ 238899 w 2388989"/>
              <a:gd name="connsiteY6" fmla="*/ 3930600 h 3930600"/>
              <a:gd name="connsiteX7" fmla="*/ 0 w 2388989"/>
              <a:gd name="connsiteY7" fmla="*/ 3691701 h 3930600"/>
              <a:gd name="connsiteX8" fmla="*/ 0 w 2388989"/>
              <a:gd name="connsiteY8" fmla="*/ 238899 h 39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989" h="3930600">
                <a:moveTo>
                  <a:pt x="0" y="238899"/>
                </a:moveTo>
                <a:cubicBezTo>
                  <a:pt x="0" y="106959"/>
                  <a:pt x="106959" y="0"/>
                  <a:pt x="238899" y="0"/>
                </a:cubicBezTo>
                <a:lnTo>
                  <a:pt x="2150090" y="0"/>
                </a:lnTo>
                <a:cubicBezTo>
                  <a:pt x="2282030" y="0"/>
                  <a:pt x="2388989" y="106959"/>
                  <a:pt x="2388989" y="238899"/>
                </a:cubicBezTo>
                <a:lnTo>
                  <a:pt x="2388989" y="3691701"/>
                </a:lnTo>
                <a:cubicBezTo>
                  <a:pt x="2388989" y="3823641"/>
                  <a:pt x="2282030" y="3930600"/>
                  <a:pt x="2150090" y="3930600"/>
                </a:cubicBezTo>
                <a:lnTo>
                  <a:pt x="238899" y="3930600"/>
                </a:lnTo>
                <a:cubicBezTo>
                  <a:pt x="106959" y="3930600"/>
                  <a:pt x="0" y="3823641"/>
                  <a:pt x="0" y="3691701"/>
                </a:cubicBezTo>
                <a:lnTo>
                  <a:pt x="0" y="23889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28428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Стерильная зона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4778727" y="2790444"/>
            <a:ext cx="1222095" cy="774257"/>
          </a:xfrm>
          <a:custGeom>
            <a:avLst/>
            <a:gdLst>
              <a:gd name="connsiteX0" fmla="*/ 0 w 1911191"/>
              <a:gd name="connsiteY0" fmla="*/ 77221 h 772205"/>
              <a:gd name="connsiteX1" fmla="*/ 77221 w 1911191"/>
              <a:gd name="connsiteY1" fmla="*/ 0 h 772205"/>
              <a:gd name="connsiteX2" fmla="*/ 1833971 w 1911191"/>
              <a:gd name="connsiteY2" fmla="*/ 0 h 772205"/>
              <a:gd name="connsiteX3" fmla="*/ 1911192 w 1911191"/>
              <a:gd name="connsiteY3" fmla="*/ 77221 h 772205"/>
              <a:gd name="connsiteX4" fmla="*/ 1911191 w 1911191"/>
              <a:gd name="connsiteY4" fmla="*/ 694985 h 772205"/>
              <a:gd name="connsiteX5" fmla="*/ 1833970 w 1911191"/>
              <a:gd name="connsiteY5" fmla="*/ 772206 h 772205"/>
              <a:gd name="connsiteX6" fmla="*/ 77221 w 1911191"/>
              <a:gd name="connsiteY6" fmla="*/ 772205 h 772205"/>
              <a:gd name="connsiteX7" fmla="*/ 0 w 1911191"/>
              <a:gd name="connsiteY7" fmla="*/ 694984 h 772205"/>
              <a:gd name="connsiteX8" fmla="*/ 0 w 1911191"/>
              <a:gd name="connsiteY8" fmla="*/ 77221 h 77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191" h="772205">
                <a:moveTo>
                  <a:pt x="0" y="77221"/>
                </a:moveTo>
                <a:cubicBezTo>
                  <a:pt x="0" y="34573"/>
                  <a:pt x="34573" y="0"/>
                  <a:pt x="77221" y="0"/>
                </a:cubicBezTo>
                <a:lnTo>
                  <a:pt x="1833971" y="0"/>
                </a:lnTo>
                <a:cubicBezTo>
                  <a:pt x="1876619" y="0"/>
                  <a:pt x="1911192" y="34573"/>
                  <a:pt x="1911192" y="77221"/>
                </a:cubicBezTo>
                <a:cubicBezTo>
                  <a:pt x="1911192" y="283142"/>
                  <a:pt x="1911191" y="489064"/>
                  <a:pt x="1911191" y="694985"/>
                </a:cubicBezTo>
                <a:cubicBezTo>
                  <a:pt x="1911191" y="737633"/>
                  <a:pt x="1876618" y="772206"/>
                  <a:pt x="1833970" y="772206"/>
                </a:cubicBezTo>
                <a:lnTo>
                  <a:pt x="77221" y="772205"/>
                </a:lnTo>
                <a:cubicBezTo>
                  <a:pt x="34573" y="772205"/>
                  <a:pt x="0" y="737632"/>
                  <a:pt x="0" y="694984"/>
                </a:cubicBezTo>
                <a:lnTo>
                  <a:pt x="0" y="772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515009"/>
              <a:satOff val="-7671"/>
              <a:lumOff val="-2942"/>
              <a:alphaOff val="0"/>
            </a:schemeClr>
          </a:fillRef>
          <a:effectRef idx="0">
            <a:schemeClr val="accent5">
              <a:hueOff val="-5515009"/>
              <a:satOff val="-7671"/>
              <a:lumOff val="-2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257" tIns="53097" rIns="63257" bIns="5309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Модуль Стерилизация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785488" y="3872239"/>
            <a:ext cx="1222097" cy="679232"/>
          </a:xfrm>
          <a:custGeom>
            <a:avLst/>
            <a:gdLst>
              <a:gd name="connsiteX0" fmla="*/ 0 w 1911191"/>
              <a:gd name="connsiteY0" fmla="*/ 77221 h 772205"/>
              <a:gd name="connsiteX1" fmla="*/ 77221 w 1911191"/>
              <a:gd name="connsiteY1" fmla="*/ 0 h 772205"/>
              <a:gd name="connsiteX2" fmla="*/ 1833971 w 1911191"/>
              <a:gd name="connsiteY2" fmla="*/ 0 h 772205"/>
              <a:gd name="connsiteX3" fmla="*/ 1911192 w 1911191"/>
              <a:gd name="connsiteY3" fmla="*/ 77221 h 772205"/>
              <a:gd name="connsiteX4" fmla="*/ 1911191 w 1911191"/>
              <a:gd name="connsiteY4" fmla="*/ 694985 h 772205"/>
              <a:gd name="connsiteX5" fmla="*/ 1833970 w 1911191"/>
              <a:gd name="connsiteY5" fmla="*/ 772206 h 772205"/>
              <a:gd name="connsiteX6" fmla="*/ 77221 w 1911191"/>
              <a:gd name="connsiteY6" fmla="*/ 772205 h 772205"/>
              <a:gd name="connsiteX7" fmla="*/ 0 w 1911191"/>
              <a:gd name="connsiteY7" fmla="*/ 694984 h 772205"/>
              <a:gd name="connsiteX8" fmla="*/ 0 w 1911191"/>
              <a:gd name="connsiteY8" fmla="*/ 77221 h 77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191" h="772205">
                <a:moveTo>
                  <a:pt x="0" y="77221"/>
                </a:moveTo>
                <a:cubicBezTo>
                  <a:pt x="0" y="34573"/>
                  <a:pt x="34573" y="0"/>
                  <a:pt x="77221" y="0"/>
                </a:cubicBezTo>
                <a:lnTo>
                  <a:pt x="1833971" y="0"/>
                </a:lnTo>
                <a:cubicBezTo>
                  <a:pt x="1876619" y="0"/>
                  <a:pt x="1911192" y="34573"/>
                  <a:pt x="1911192" y="77221"/>
                </a:cubicBezTo>
                <a:cubicBezTo>
                  <a:pt x="1911192" y="283142"/>
                  <a:pt x="1911191" y="489064"/>
                  <a:pt x="1911191" y="694985"/>
                </a:cubicBezTo>
                <a:cubicBezTo>
                  <a:pt x="1911191" y="737633"/>
                  <a:pt x="1876618" y="772206"/>
                  <a:pt x="1833970" y="772206"/>
                </a:cubicBezTo>
                <a:lnTo>
                  <a:pt x="77221" y="772205"/>
                </a:lnTo>
                <a:cubicBezTo>
                  <a:pt x="34573" y="772205"/>
                  <a:pt x="0" y="737632"/>
                  <a:pt x="0" y="694984"/>
                </a:cubicBezTo>
                <a:lnTo>
                  <a:pt x="0" y="7722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257" tIns="53097" rIns="63257" bIns="5309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</a:rPr>
              <a:t>Модуль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</a:rPr>
              <a:t>Отправка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714319" y="2330168"/>
            <a:ext cx="2235718" cy="2683014"/>
            <a:chOff x="8876947" y="1546368"/>
            <a:chExt cx="2618142" cy="430762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876947" y="1546368"/>
              <a:ext cx="2618142" cy="43076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000" dirty="0" smtClean="0"/>
                <a:t>Операционная</a:t>
              </a:r>
            </a:p>
          </p:txBody>
        </p:sp>
        <p:sp>
          <p:nvSpPr>
            <p:cNvPr id="19" name="Скругленный прямоугольник 6"/>
            <p:cNvSpPr/>
            <p:nvPr/>
          </p:nvSpPr>
          <p:spPr>
            <a:xfrm>
              <a:off x="9249547" y="2174552"/>
              <a:ext cx="2044941" cy="31970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Модуль Отслеживание в операционной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393633" y="2330168"/>
            <a:ext cx="5808960" cy="2683014"/>
          </a:xfrm>
          <a:prstGeom prst="roundRect">
            <a:avLst>
              <a:gd name="adj" fmla="val 1000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трелка вправо 20"/>
          <p:cNvSpPr/>
          <p:nvPr/>
        </p:nvSpPr>
        <p:spPr>
          <a:xfrm>
            <a:off x="6254910" y="2379060"/>
            <a:ext cx="419506" cy="2388667"/>
          </a:xfrm>
          <a:prstGeom prst="rightArrow">
            <a:avLst>
              <a:gd name="adj1" fmla="val 50000"/>
              <a:gd name="adj2" fmla="val 5204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30923" y="999124"/>
            <a:ext cx="8687464" cy="38835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Краткое описание рабочего </a:t>
            </a:r>
            <a:r>
              <a:rPr lang="ru-RU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br>
              <a:rPr lang="ru-RU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СКООМИ </a:t>
            </a:r>
            <a:r>
              <a:rPr lang="ru-RU" sz="2400" dirty="0" err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Трекер</a:t>
            </a:r>
            <a:r>
              <a:rPr lang="ru-RU" sz="24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95277" y="999124"/>
            <a:ext cx="69534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Модуль Управление — базисный модуль системы</a:t>
            </a:r>
            <a:endParaRPr lang="ru-RU" b="1" dirty="0"/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4328746" y="1391725"/>
            <a:ext cx="482112" cy="12910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0923" y="1638300"/>
            <a:ext cx="8687464" cy="406024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565" y="5965375"/>
            <a:ext cx="8687464" cy="38835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flipV="1">
            <a:off x="4328746" y="5825698"/>
            <a:ext cx="482112" cy="12910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95277" y="5973978"/>
            <a:ext cx="695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Модуль Отчеты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6827" y="1762662"/>
            <a:ext cx="1104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Возвраты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66659" y="176266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Мойка</a:t>
            </a:r>
            <a:endParaRPr lang="ru-RU" sz="1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35102" y="1762662"/>
            <a:ext cx="1101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Отправка</a:t>
            </a:r>
            <a:endParaRPr lang="ru-RU" sz="1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041729" y="1469584"/>
            <a:ext cx="17443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Отслеживание</a:t>
            </a:r>
          </a:p>
          <a:p>
            <a:pPr algn="ctr"/>
            <a:r>
              <a:rPr lang="ru-RU" sz="1400" b="1" dirty="0" smtClean="0"/>
              <a:t>в операционной</a:t>
            </a:r>
            <a:endParaRPr lang="ru-RU" sz="1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683480" y="1762662"/>
            <a:ext cx="1080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Упаковка</a:t>
            </a:r>
            <a:endParaRPr lang="ru-RU" sz="1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68881" y="1762662"/>
            <a:ext cx="1558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Стерилизация</a:t>
            </a:r>
            <a:endParaRPr lang="ru-RU" sz="1400" b="1" dirty="0"/>
          </a:p>
        </p:txBody>
      </p:sp>
      <p:pic>
        <p:nvPicPr>
          <p:cNvPr id="4102" name="Picture 6" descr="C:\Users\комп-1\Downloads\Возвра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17" y="2400305"/>
            <a:ext cx="5888415" cy="31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комп-1\Downloads\Мой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17" y="2400304"/>
            <a:ext cx="5888413" cy="313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комп-1\Downloads\Упаков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17" y="2400304"/>
            <a:ext cx="5888415" cy="31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комп-1\Downloads\Стерилизац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17" y="2400305"/>
            <a:ext cx="5888413" cy="313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комп-1\Downloads\Отправка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17" y="2400304"/>
            <a:ext cx="5888417" cy="31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комп-1\Downloads\Отслеживание в операционной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14" y="2410321"/>
            <a:ext cx="5869616" cy="31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72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25" grpId="0" animBg="1"/>
      <p:bldP spid="13" grpId="0" animBg="1"/>
      <p:bldP spid="14" grpId="0" animBg="1"/>
      <p:bldP spid="15" grpId="0" animBg="1"/>
      <p:bldP spid="19" grpId="0"/>
      <p:bldP spid="23" grpId="0"/>
      <p:bldP spid="24" grpId="0"/>
      <p:bldP spid="29" grpId="0"/>
      <p:bldP spid="30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/>
          <a:stretch/>
        </p:blipFill>
        <p:spPr>
          <a:xfrm>
            <a:off x="6209672" y="967130"/>
            <a:ext cx="2468335" cy="2879457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Учёт и маркировка наборов</a:t>
            </a:r>
            <a:endParaRPr lang="ru-RU" dirty="0"/>
          </a:p>
        </p:txBody>
      </p:sp>
      <p:pic>
        <p:nvPicPr>
          <p:cNvPr id="14" name="Объект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8"/>
          <a:stretch/>
        </p:blipFill>
        <p:spPr>
          <a:xfrm>
            <a:off x="3277590" y="948667"/>
            <a:ext cx="2794936" cy="2978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189"/>
          <a:stretch/>
        </p:blipFill>
        <p:spPr>
          <a:xfrm>
            <a:off x="2743911" y="4029297"/>
            <a:ext cx="2903486" cy="2136554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651921" y="3350388"/>
            <a:ext cx="3026087" cy="2803589"/>
            <a:chOff x="567091" y="2879858"/>
            <a:chExt cx="3158906" cy="280358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91" y="2879858"/>
              <a:ext cx="3158906" cy="28035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29684" y="3018848"/>
              <a:ext cx="2474195" cy="266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Наименование ЛПУ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121366" y="4648307"/>
              <a:ext cx="1504950" cy="88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050" dirty="0" smtClean="0"/>
                <a:t>Информация</a:t>
              </a:r>
            </a:p>
            <a:p>
              <a:r>
                <a:rPr lang="ru-RU" sz="1050" dirty="0" smtClean="0"/>
                <a:t>Срок стерилизации</a:t>
              </a:r>
            </a:p>
            <a:p>
              <a:r>
                <a:rPr lang="ru-RU" sz="1050" dirty="0" smtClean="0"/>
                <a:t>Тип набора</a:t>
              </a:r>
            </a:p>
            <a:p>
              <a:r>
                <a:rPr lang="ru-RU" sz="1050" dirty="0" smtClean="0"/>
                <a:t>Владелец набора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9684" y="3424538"/>
              <a:ext cx="2996632" cy="7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050" dirty="0" smtClean="0"/>
                <a:t>Отделение</a:t>
              </a:r>
            </a:p>
            <a:p>
              <a:r>
                <a:rPr lang="ru-RU" sz="1050" dirty="0" smtClean="0"/>
                <a:t>Наименование набора</a:t>
              </a:r>
            </a:p>
            <a:p>
              <a:r>
                <a:rPr lang="ru-RU" sz="1050" dirty="0" smtClean="0"/>
                <a:t>Описание набора</a:t>
              </a:r>
            </a:p>
            <a:p>
              <a:r>
                <a:rPr lang="ru-RU" sz="1050" dirty="0" smtClean="0"/>
                <a:t>Владелец набора</a:t>
              </a:r>
            </a:p>
          </p:txBody>
        </p:sp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72959"/>
              </p:ext>
            </p:extLst>
          </p:nvPr>
        </p:nvGraphicFramePr>
        <p:xfrm>
          <a:off x="399520" y="848374"/>
          <a:ext cx="287178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Acrobat Document" r:id="rId9" imgW="5667139" imgH="8019997" progId="AcroExch.Document.DC">
                  <p:embed/>
                </p:oleObj>
              </mc:Choice>
              <mc:Fallback>
                <p:oleObj name="Acrobat Document" r:id="rId9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9520" y="848374"/>
                        <a:ext cx="287178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841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0180C2"/>
      </a:dk2>
      <a:lt2>
        <a:srgbClr val="01C9C7"/>
      </a:lt2>
      <a:accent1>
        <a:srgbClr val="0180C2"/>
      </a:accent1>
      <a:accent2>
        <a:srgbClr val="3EB5F1"/>
      </a:accent2>
      <a:accent3>
        <a:srgbClr val="ACA4F6"/>
      </a:accent3>
      <a:accent4>
        <a:srgbClr val="2B83E5"/>
      </a:accent4>
      <a:accent5>
        <a:srgbClr val="5144CF"/>
      </a:accent5>
      <a:accent6>
        <a:srgbClr val="7568F0"/>
      </a:accent6>
      <a:hlink>
        <a:srgbClr val="0460A3"/>
      </a:hlink>
      <a:folHlink>
        <a:srgbClr val="62A0D1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10728</TotalTime>
  <Words>571</Words>
  <Application>Microsoft Office PowerPoint</Application>
  <PresentationFormat>Экран (4:3)</PresentationFormat>
  <Paragraphs>157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</vt:lpstr>
      <vt:lpstr>Times New Roman</vt:lpstr>
      <vt:lpstr>Тема Office</vt:lpstr>
      <vt:lpstr>Acrobat Document</vt:lpstr>
      <vt:lpstr>Внедрение информационных технологий в центральном стерилизационном отделении</vt:lpstr>
      <vt:lpstr>информационная система контроля обработки и оборота инструментов .</vt:lpstr>
      <vt:lpstr>«Жизненный цикл» инструментов многоразового использования</vt:lpstr>
      <vt:lpstr>Система контроля обработки и оборота медицинских изделий Трекер™</vt:lpstr>
      <vt:lpstr>Цели использования СКООМИ Трекер™</vt:lpstr>
      <vt:lpstr>СКООМИ Трекер™ из 2 частей:</vt:lpstr>
      <vt:lpstr>Инсталляция модулей СКООМИ Трекер</vt:lpstr>
      <vt:lpstr>Краткое описание рабочего процесса СКООМИ Трекер™</vt:lpstr>
      <vt:lpstr>Учёт и маркировка наборов</vt:lpstr>
      <vt:lpstr>Работа с системой Трекер в РБ №2</vt:lpstr>
      <vt:lpstr>Модуль управления</vt:lpstr>
      <vt:lpstr>Модуль управления</vt:lpstr>
      <vt:lpstr>Модуль отчетов</vt:lpstr>
      <vt:lpstr>Возможности интеграции</vt:lpstr>
      <vt:lpstr>Система контроля обработки и оборота медицинских изделий Трекер™</vt:lpstr>
      <vt:lpstr>Преимущества от внедрения СКООМИ Трекер™  </vt:lpstr>
      <vt:lpstr>Спасибо за внимание. Вопросы?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Vladimir Shefov</cp:lastModifiedBy>
  <cp:revision>375</cp:revision>
  <cp:lastPrinted>2015-07-01T15:06:49Z</cp:lastPrinted>
  <dcterms:created xsi:type="dcterms:W3CDTF">2015-06-10T13:20:49Z</dcterms:created>
  <dcterms:modified xsi:type="dcterms:W3CDTF">2018-09-25T22:35:07Z</dcterms:modified>
</cp:coreProperties>
</file>