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3"/>
  </p:notesMasterIdLst>
  <p:sldIdLst>
    <p:sldId id="428" r:id="rId2"/>
    <p:sldId id="427" r:id="rId3"/>
    <p:sldId id="429" r:id="rId4"/>
    <p:sldId id="430" r:id="rId5"/>
    <p:sldId id="431" r:id="rId6"/>
    <p:sldId id="432" r:id="rId7"/>
    <p:sldId id="433" r:id="rId8"/>
    <p:sldId id="434" r:id="rId9"/>
    <p:sldId id="454" r:id="rId10"/>
    <p:sldId id="435" r:id="rId11"/>
    <p:sldId id="436" r:id="rId12"/>
    <p:sldId id="437" r:id="rId13"/>
    <p:sldId id="455" r:id="rId14"/>
    <p:sldId id="438" r:id="rId15"/>
    <p:sldId id="439" r:id="rId16"/>
    <p:sldId id="440" r:id="rId17"/>
    <p:sldId id="441" r:id="rId18"/>
    <p:sldId id="442" r:id="rId19"/>
    <p:sldId id="443" r:id="rId20"/>
    <p:sldId id="451" r:id="rId21"/>
    <p:sldId id="456" r:id="rId22"/>
    <p:sldId id="452" r:id="rId23"/>
    <p:sldId id="45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968"/>
    <a:srgbClr val="FFFF00"/>
    <a:srgbClr val="FF0000"/>
    <a:srgbClr val="2D3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5" autoAdjust="0"/>
    <p:restoredTop sz="94660"/>
  </p:normalViewPr>
  <p:slideViewPr>
    <p:cSldViewPr>
      <p:cViewPr>
        <p:scale>
          <a:sx n="90" d="100"/>
          <a:sy n="90" d="100"/>
        </p:scale>
        <p:origin x="-1224" y="21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7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B8BA1C-CFE3-4C83-82E4-61B4A36705B0}" type="datetimeFigureOut">
              <a:rPr lang="ru-RU"/>
              <a:pPr>
                <a:defRPr/>
              </a:pPr>
              <a:t>25.09.2018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BB98CA-6DC9-4A66-88D1-C65822E49E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59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C41181-3D36-4B08-9B5F-9DD2785882DC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2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481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BF0CBC-E748-4529-888C-E69EAE742B63}" type="slidenum">
              <a:rPr lang="ru-RU" sz="1200">
                <a:solidFill>
                  <a:srgbClr val="000000"/>
                </a:solidFill>
              </a:rPr>
              <a:pPr algn="r"/>
              <a:t>11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686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07DCDC-962B-473C-B32C-83F35E41FA9D}" type="slidenum">
              <a:rPr lang="ru-RU" sz="1200">
                <a:solidFill>
                  <a:srgbClr val="000000"/>
                </a:solidFill>
              </a:rPr>
              <a:pPr algn="r"/>
              <a:t>12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BA58AAC-1905-480B-B088-947A70866E77}" type="slidenum">
              <a:rPr lang="ru-RU" sz="1200">
                <a:solidFill>
                  <a:srgbClr val="000000"/>
                </a:solidFill>
              </a:rPr>
              <a:pPr algn="r"/>
              <a:t>13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096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A4AA0-C0B9-432B-9808-4F290F47BB94}" type="slidenum">
              <a:rPr lang="ru-RU" sz="1200">
                <a:solidFill>
                  <a:srgbClr val="000000"/>
                </a:solidFill>
              </a:rPr>
              <a:pPr algn="r"/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301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67E744D-EE9A-4C60-B205-E0978FD37B33}" type="slidenum">
              <a:rPr lang="ru-RU" sz="1200">
                <a:solidFill>
                  <a:srgbClr val="000000"/>
                </a:solidFill>
              </a:rPr>
              <a:pPr algn="r"/>
              <a:t>15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16EC221-E8F2-4990-9C70-8B9E5385D31F}" type="slidenum">
              <a:rPr lang="ru-RU" sz="1200">
                <a:solidFill>
                  <a:srgbClr val="000000"/>
                </a:solidFill>
              </a:rPr>
              <a:pPr algn="r"/>
              <a:t>16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71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DA8E7F-5C5A-420F-A8E2-C6DC51D3E553}" type="slidenum">
              <a:rPr lang="ru-RU" sz="1200">
                <a:solidFill>
                  <a:srgbClr val="000000"/>
                </a:solidFill>
              </a:rPr>
              <a:pPr algn="r"/>
              <a:t>17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915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62ECFA7-035A-431D-82A1-D2155FF55554}" type="slidenum">
              <a:rPr lang="ru-RU" sz="1200">
                <a:solidFill>
                  <a:srgbClr val="000000"/>
                </a:solidFill>
              </a:rPr>
              <a:pPr algn="r"/>
              <a:t>18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120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6516BA-2307-4C81-8F68-8871F7AADB5C}" type="slidenum">
              <a:rPr lang="ru-RU" sz="1200">
                <a:solidFill>
                  <a:srgbClr val="000000"/>
                </a:solidFill>
              </a:rPr>
              <a:pPr algn="r"/>
              <a:t>19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325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B304DB-DB6D-4F6F-AFF0-8769EB4A23EB}" type="slidenum">
              <a:rPr lang="ru-RU" sz="1200">
                <a:solidFill>
                  <a:srgbClr val="000000"/>
                </a:solidFill>
              </a:rPr>
              <a:pPr algn="r"/>
              <a:t>20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779525C-71E6-4B42-924C-CE2E5968EE22}" type="slidenum">
              <a:rPr lang="ru-RU" sz="1200">
                <a:solidFill>
                  <a:srgbClr val="000000"/>
                </a:solidFill>
              </a:rPr>
              <a:pPr algn="r"/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849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EFB5242-38A0-49F8-B371-9B5551D699CE}" type="slidenum">
              <a:rPr lang="ru-RU" sz="1200">
                <a:solidFill>
                  <a:srgbClr val="000000"/>
                </a:solidFill>
              </a:rPr>
              <a:pPr algn="r"/>
              <a:t>21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7D2C43-5807-489E-A75E-13613D8D1D07}" type="slidenum">
              <a:rPr lang="ru-RU" sz="1200">
                <a:solidFill>
                  <a:srgbClr val="000000"/>
                </a:solidFill>
              </a:rPr>
              <a:pPr algn="r"/>
              <a:t>22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734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75DF265-9DF9-41D6-A7B3-A5FCAE6E843F}" type="slidenum">
              <a:rPr lang="ru-RU" sz="1200">
                <a:solidFill>
                  <a:srgbClr val="000000"/>
                </a:solidFill>
              </a:rPr>
              <a:pPr algn="r"/>
              <a:t>23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939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A168D6-5201-4033-9698-5991FBDDD59A}" type="slidenum">
              <a:rPr lang="ru-RU" sz="1200">
                <a:solidFill>
                  <a:srgbClr val="000000"/>
                </a:solidFill>
              </a:rPr>
              <a:pPr algn="r"/>
              <a:t>24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79FD6-BAB3-4E93-9B0E-0D99CA3F16C5}" type="slidenum">
              <a:rPr lang="ru-RU" sz="1200">
                <a:solidFill>
                  <a:srgbClr val="000000"/>
                </a:solidFill>
              </a:rPr>
              <a:pPr algn="r"/>
              <a:t>25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34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1AB6B2F-8CB9-4243-92F7-907C2B7744AC}" type="slidenum">
              <a:rPr lang="ru-RU" sz="1200">
                <a:solidFill>
                  <a:srgbClr val="000000"/>
                </a:solidFill>
              </a:rPr>
              <a:pPr algn="r"/>
              <a:t>26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55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25C821-975A-4B65-9728-63EB8A327894}" type="slidenum">
              <a:rPr lang="ru-RU" sz="1200">
                <a:solidFill>
                  <a:srgbClr val="000000"/>
                </a:solidFill>
              </a:rPr>
              <a:pPr algn="r"/>
              <a:t>27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758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E8DF3F-659B-4CC1-AEC3-44B5ABDE5B4B}" type="slidenum">
              <a:rPr lang="ru-RU" sz="1200">
                <a:solidFill>
                  <a:srgbClr val="000000"/>
                </a:solidFill>
              </a:rPr>
              <a:pPr algn="r"/>
              <a:t>28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96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AF0A4F-9C89-4D5E-AE57-81BF4ACADED6}" type="slidenum">
              <a:rPr lang="ru-RU" sz="1200">
                <a:solidFill>
                  <a:srgbClr val="000000"/>
                </a:solidFill>
              </a:rPr>
              <a:pPr algn="r"/>
              <a:t>29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716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E5285-E419-48B2-A3DC-A97EA236CF55}" type="slidenum">
              <a:rPr lang="ru-RU" sz="1200">
                <a:solidFill>
                  <a:srgbClr val="000000"/>
                </a:solidFill>
              </a:rPr>
              <a:pPr algn="r"/>
              <a:t>30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29125B-DBBC-4CE8-85F4-DA557C52B5F7}" type="slidenum">
              <a:rPr lang="ru-RU" sz="1200">
                <a:solidFill>
                  <a:srgbClr val="000000"/>
                </a:solidFill>
              </a:rPr>
              <a:pPr algn="r"/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253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4BCC79E-9BF1-4A0E-94E5-A995185F363F}" type="slidenum">
              <a:rPr lang="ru-RU" sz="1200">
                <a:solidFill>
                  <a:srgbClr val="000000"/>
                </a:solidFill>
              </a:rPr>
              <a:pPr algn="r"/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030279-9666-4DF7-A209-CCB5A130601D}" type="slidenum">
              <a:rPr lang="ru-RU" sz="1200">
                <a:solidFill>
                  <a:srgbClr val="000000"/>
                </a:solidFill>
              </a:rPr>
              <a:pPr algn="r"/>
              <a:t>6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66BA12-74DA-4C2F-AE18-B61D59CDE2FF}" type="slidenum">
              <a:rPr lang="ru-RU" sz="1200">
                <a:solidFill>
                  <a:srgbClr val="000000"/>
                </a:solidFill>
              </a:rPr>
              <a:pPr algn="r"/>
              <a:t>7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BFE8BD-B126-49F6-8AF0-2076E970A6FD}" type="slidenum">
              <a:rPr lang="ru-RU" sz="1200">
                <a:solidFill>
                  <a:srgbClr val="000000"/>
                </a:solidFill>
              </a:rPr>
              <a:pPr algn="r"/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B08800-7DD8-42BC-9C43-1C3F22A3DE44}" type="slidenum">
              <a:rPr lang="ru-RU" sz="1200">
                <a:solidFill>
                  <a:srgbClr val="000000"/>
                </a:solidFill>
              </a:rPr>
              <a:pPr algn="r"/>
              <a:t>9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277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DBF34D4-6522-4296-A005-E03EEE758314}" type="slidenum">
              <a:rPr lang="ru-RU" sz="1200">
                <a:solidFill>
                  <a:srgbClr val="000000"/>
                </a:solidFill>
              </a:rPr>
              <a:pPr algn="r"/>
              <a:t>10</a:t>
            </a:fld>
            <a:endParaRPr 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FC32120-A82C-4A9C-BDDB-0DE9FE0CBF6F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0EE169-7509-4F19-A7E5-5CCB7043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E5F2891-8A01-485E-B747-B8D91E291A4A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BB972D-06D3-4313-ACBF-28EAACC155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22EF8A-5C39-4693-82BF-CF0716E40027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D10C91-C336-40F1-8AF9-D67E294C3C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F18294-D8C3-4931-9B2D-EE1A88938AB5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B10999-3C80-4E75-99D6-B484325284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1BCDCE-0A8A-4080-93CB-531B20888003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48D5B4-C2BC-4559-8C79-C161669D52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905897-1CDF-45E0-82E6-F3E24125D3C7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C3DA1-6D78-4152-B1A1-F7D1637513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3898E3-1B03-4FFB-B3F2-550B4B63931E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C5B5C3-CE35-4CFE-8BCE-9FD35B1341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E7B89E-931F-44D0-9733-8326D08C715F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8F4B13-E7C8-42BC-818A-1417FC994B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8196A4-16CB-43F9-AB86-28D64343E1EE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0FD731-9938-4FFE-8F52-AC8BBC086E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8C2A65-D3B0-4740-A2EE-62F23144F666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A97134-C435-4BB2-95D4-C2BD822CC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6DEC3F-D65C-4140-B4A9-6291FA917954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3AE2DA-716E-4ABF-94C7-DCE061C5EF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DA8D8D5-4804-43B8-847E-6C08AF830488}" type="datetimeFigureOut">
              <a:rPr lang="ru-RU"/>
              <a:pPr>
                <a:defRPr/>
              </a:pPr>
              <a:t>25.09.2018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C02CCF19-B29E-4632-AA59-5BD9DFAC1B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reshenie-soft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 l="-199" r="199" b="55655"/>
          <a:stretch/>
        </p:blipFill>
        <p:spPr bwMode="auto">
          <a:xfrm>
            <a:off x="-36513" y="6308725"/>
            <a:ext cx="9180513" cy="54927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grpSp>
        <p:nvGrpSpPr>
          <p:cNvPr id="14339" name="Группа 1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8" name="TextBox 7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14340" name="TextBox 1"/>
          <p:cNvSpPr txBox="1">
            <a:spLocks noChangeArrowheads="1"/>
          </p:cNvSpPr>
          <p:nvPr/>
        </p:nvSpPr>
        <p:spPr bwMode="auto">
          <a:xfrm>
            <a:off x="5596238" y="4149080"/>
            <a:ext cx="29754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800" b="1" dirty="0" smtClean="0">
                <a:latin typeface="Century Gothic" pitchFamily="34" charset="0"/>
              </a:rPr>
              <a:t>Ирина Хусаинова</a:t>
            </a:r>
          </a:p>
          <a:p>
            <a:pPr algn="r"/>
            <a:r>
              <a:rPr lang="ru-RU" sz="1800" dirty="0" smtClean="0">
                <a:latin typeface="Century Gothic" pitchFamily="34" charset="0"/>
              </a:rPr>
              <a:t>Генеральный директор</a:t>
            </a:r>
            <a:endParaRPr lang="ru-RU" sz="1800" dirty="0" smtClean="0">
              <a:latin typeface="Century Gothic" pitchFamily="34" charset="0"/>
            </a:endParaRPr>
          </a:p>
          <a:p>
            <a:pPr algn="r"/>
            <a:r>
              <a:rPr lang="ru-RU" sz="1800" b="1" dirty="0" smtClean="0">
                <a:latin typeface="Century Gothic" pitchFamily="34" charset="0"/>
              </a:rPr>
              <a:t>Дерягин Илья</a:t>
            </a:r>
          </a:p>
          <a:p>
            <a:pPr algn="r"/>
            <a:r>
              <a:rPr lang="ru-RU" sz="1800" dirty="0" smtClean="0">
                <a:latin typeface="Century Gothic" pitchFamily="34" charset="0"/>
              </a:rPr>
              <a:t>Инженер-программист</a:t>
            </a:r>
            <a:endParaRPr lang="ru-RU" sz="1800" b="1" dirty="0" smtClean="0">
              <a:latin typeface="Century Gothic" pitchFamily="34" charset="0"/>
            </a:endParaRPr>
          </a:p>
          <a:p>
            <a:pPr algn="r"/>
            <a:r>
              <a:rPr lang="ru-RU" sz="1800" dirty="0" smtClean="0">
                <a:latin typeface="Century Gothic" pitchFamily="34" charset="0"/>
              </a:rPr>
              <a:t>ООО </a:t>
            </a:r>
            <a:r>
              <a:rPr lang="ru-RU" sz="1800" dirty="0">
                <a:latin typeface="Century Gothic" pitchFamily="34" charset="0"/>
              </a:rPr>
              <a:t>«Решение</a:t>
            </a:r>
            <a:r>
              <a:rPr lang="ru-RU" sz="1800" dirty="0" smtClean="0">
                <a:latin typeface="Century Gothic" pitchFamily="34" charset="0"/>
              </a:rPr>
              <a:t>»</a:t>
            </a:r>
            <a:endParaRPr lang="ru-RU" sz="1800" dirty="0">
              <a:latin typeface="Century Gothic" pitchFamily="34" charset="0"/>
            </a:endParaRPr>
          </a:p>
        </p:txBody>
      </p:sp>
      <p:sp>
        <p:nvSpPr>
          <p:cNvPr id="14341" name="Text Box 11"/>
          <p:cNvSpPr txBox="1">
            <a:spLocks noChangeArrowheads="1"/>
          </p:cNvSpPr>
          <p:nvPr/>
        </p:nvSpPr>
        <p:spPr bwMode="auto">
          <a:xfrm>
            <a:off x="519113" y="1116013"/>
            <a:ext cx="83010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563190" y="1268413"/>
            <a:ext cx="80874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Century Gothic" pitchFamily="34" charset="0"/>
              </a:rPr>
              <a:t>АРМ «Аптека»:</a:t>
            </a:r>
          </a:p>
          <a:p>
            <a:pPr algn="ctr"/>
            <a:r>
              <a:rPr lang="ru-RU" sz="4800" b="1" dirty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Интеграция с </a:t>
            </a:r>
            <a:r>
              <a:rPr lang="ru-RU" b="1" dirty="0">
                <a:solidFill>
                  <a:srgbClr val="FF0000"/>
                </a:solidFill>
                <a:latin typeface="Century Gothic" pitchFamily="34" charset="0"/>
              </a:rPr>
              <a:t>системой ФГИС МДЛП</a:t>
            </a:r>
            <a:r>
              <a:rPr lang="ru-RU" dirty="0">
                <a:latin typeface="Century Gothic" pitchFamily="34" charset="0"/>
              </a:rPr>
              <a:t> 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073775"/>
            <a:ext cx="9180513" cy="81121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14347" name="TextBox 8"/>
          <p:cNvSpPr txBox="1">
            <a:spLocks noChangeArrowheads="1"/>
          </p:cNvSpPr>
          <p:nvPr/>
        </p:nvSpPr>
        <p:spPr bwMode="auto">
          <a:xfrm>
            <a:off x="1083442" y="6110288"/>
            <a:ext cx="68866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Маркировка лекарственных средств, интеграция с системой ФГИС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МДЛП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МИС «Ариадна» - новые возможности и опыт применения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«</a:t>
            </a:r>
            <a:r>
              <a:rPr lang="ru-RU" altLang="ru-RU" sz="1400" b="1" dirty="0" err="1">
                <a:solidFill>
                  <a:schemeClr val="bg1"/>
                </a:solidFill>
              </a:rPr>
              <a:t>Кортъярд</a:t>
            </a:r>
            <a:r>
              <a:rPr lang="ru-RU" altLang="ru-RU" sz="1400" b="1" dirty="0">
                <a:solidFill>
                  <a:schemeClr val="bg1"/>
                </a:solidFill>
              </a:rPr>
              <a:t> Марриотт Васильевский»,  г. Санкт-Петербург, 26 сентября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Штрих-коды: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>
            <a:off x="395288" y="2636838"/>
            <a:ext cx="820896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На </a:t>
            </a:r>
            <a:r>
              <a:rPr lang="ru-RU" sz="2400">
                <a:solidFill>
                  <a:schemeClr val="accent1"/>
                </a:solidFill>
              </a:rPr>
              <a:t>третичную</a:t>
            </a:r>
            <a:r>
              <a:rPr lang="ru-RU" sz="2400"/>
              <a:t> (заводскую, транспортную) упаковку наносится КПЗ в виде линейного штрихового кода в формате Code 128 в соответствии с ГОСТ ИСО/МЭК 15417-2013 содержащего уникальный идентификатор третичной (заводской, транспортной) упаковки ЛП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765175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Общая идея: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250825" y="1484313"/>
            <a:ext cx="87137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Каждая вторичная упаковка маркируется уникальным sGTIN, владельцем которого является производитель (импортер)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После приема/передачи КиЗ меняет владельца (смена владельца требует подтверждения двух сторон: нового и старого владельцев)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Только владелец может совершать с КиЗ операции: упаковка в третичную, вывод из оборота.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Сервис всегда может отследить "путь" КиЗ до конечного потребителя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836613"/>
            <a:ext cx="89646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Можно ли работать ИС "Маркировка" без дополнительного ПО?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5845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400"/>
              <a:t> </a:t>
            </a:r>
            <a:r>
              <a:rPr lang="ru-RU" sz="2400">
                <a:solidFill>
                  <a:schemeClr val="accent1"/>
                </a:solidFill>
              </a:rPr>
              <a:t>"Да"</a:t>
            </a:r>
            <a:r>
              <a:rPr lang="ru-RU" sz="2400"/>
              <a:t> - через Личный Кабинет(mdlp.nalog.ru - промышленная система)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000">
                <a:solidFill>
                  <a:schemeClr val="accent1"/>
                </a:solidFill>
              </a:rPr>
              <a:t>Функции ЛК</a:t>
            </a:r>
            <a:r>
              <a:rPr lang="ru-RU" sz="2000"/>
              <a:t>: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 Администрирование организации: добавление мест осуществления деятельности, пользователей, назначение прав пользователей и т.п.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 Работа с документами: загрузка, подписание, просмотр статусов, просмотр входящих</a:t>
            </a:r>
          </a:p>
          <a:p>
            <a:pPr marL="609600" indent="-609600">
              <a:buFontTx/>
              <a:buAutoNum type="arabicPeriod"/>
            </a:pPr>
            <a:r>
              <a:rPr lang="ru-RU" sz="2000"/>
              <a:t>Реестр: реестр участников, реестр товаров (т.е. есть sGTIN, которые принадлежат участнику), реестр ЛС</a:t>
            </a:r>
          </a:p>
          <a:p>
            <a:pPr marL="609600" indent="-609600"/>
            <a:endParaRPr lang="ru-RU" sz="2000"/>
          </a:p>
          <a:p>
            <a:pPr marL="609600" indent="-609600"/>
            <a:r>
              <a:rPr lang="ru-RU" sz="2000"/>
              <a:t>Есть все необходимые функции, но</a:t>
            </a:r>
          </a:p>
          <a:p>
            <a:pPr marL="609600" indent="-609600"/>
            <a:r>
              <a:rPr lang="ru-RU" sz="2000"/>
              <a:t>		- двойной ввод информации</a:t>
            </a:r>
          </a:p>
          <a:p>
            <a:pPr marL="609600" indent="-609600"/>
            <a:r>
              <a:rPr lang="ru-RU" sz="2000"/>
              <a:t>		- "ручная" генерация документов 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765175"/>
            <a:ext cx="896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Вид ЛК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 </a:t>
            </a:r>
          </a:p>
        </p:txBody>
      </p:sp>
      <p:pic>
        <p:nvPicPr>
          <p:cNvPr id="37894" name="Picture 9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1341438"/>
            <a:ext cx="91376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0" descr="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60800"/>
            <a:ext cx="91344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АРМ «Аптека» и ИС «Маркировка»…</a:t>
            </a: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Основные функции:</a:t>
            </a:r>
          </a:p>
          <a:p>
            <a:r>
              <a:rPr lang="ru-RU" sz="2400"/>
              <a:t>	1. Генерирует необходимые XML-документы (используется информация прихода)</a:t>
            </a:r>
          </a:p>
          <a:p>
            <a:r>
              <a:rPr lang="ru-RU" sz="2400"/>
              <a:t>	2. Подписывает документы (нужен CryptoPro)</a:t>
            </a:r>
          </a:p>
          <a:p>
            <a:r>
              <a:rPr lang="ru-RU" sz="2400"/>
              <a:t>	3. Получает и отправляет документы (не надо перегружать их в ЛК)</a:t>
            </a:r>
          </a:p>
          <a:p>
            <a:r>
              <a:rPr lang="ru-RU" sz="2400"/>
              <a:t>	4. Позволяет просмотреть документы и ответы системы</a:t>
            </a:r>
          </a:p>
          <a:p>
            <a:r>
              <a:rPr lang="ru-RU" sz="2400"/>
              <a:t>	5. Предоставляет информацию по КиЗ, упрощает работу основываясь на этой информации(например, предлагает КиЗ, подходящий к партии по серии/сроку годности)</a:t>
            </a:r>
          </a:p>
          <a:p>
            <a:endParaRPr lang="ru-RU" sz="2400"/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АРМ «Аптека» и ИС «Маркировка»…</a:t>
            </a:r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989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Функции, которые будут реализованы в ближайшее время:</a:t>
            </a:r>
          </a:p>
          <a:p>
            <a:r>
              <a:rPr lang="ru-RU" sz="2400"/>
              <a:t>	- Работа со многими филиалами</a:t>
            </a:r>
          </a:p>
          <a:p>
            <a:r>
              <a:rPr lang="ru-RU" sz="2400"/>
              <a:t>	- Реализованы все аспекты работы с третичной упаковкой: изъятие ЛП из нее, получение информации о содержимом упаковки</a:t>
            </a:r>
          </a:p>
          <a:p>
            <a:r>
              <a:rPr lang="ru-RU" sz="2400"/>
              <a:t>	- Доработан функционал считывания штрих-кода</a:t>
            </a:r>
          </a:p>
          <a:p>
            <a:endParaRPr lang="ru-RU" sz="2400"/>
          </a:p>
          <a:p>
            <a:r>
              <a:rPr lang="ru-RU" sz="2400">
                <a:solidFill>
                  <a:schemeClr val="accent1"/>
                </a:solidFill>
              </a:rPr>
              <a:t>НЕ будем дублировать некоторые функции ЛК:</a:t>
            </a:r>
          </a:p>
          <a:p>
            <a:r>
              <a:rPr lang="ru-RU" sz="2400"/>
              <a:t>	- все административные функции (работа с пользователями, с местами осуществления деятельности и т. п.) через ЛК</a:t>
            </a:r>
          </a:p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Операции, для занесения в ИС "Маркировка":</a:t>
            </a:r>
          </a:p>
        </p:txBody>
      </p:sp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Отгрузка/приемка ЛП с прямым порядком акцептирования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Отгрузка/приемка ЛП с обратным порядком акцептирования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Внутреннее перемещение ЛП (перемещение ЛП между местами осуществления деятельности)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Изъятие ЛП из упаковок 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Расформирование транспортной упаковки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Выдача ЛП в медицинском учреждении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Передача ЛП на уничтожение и Уничтожение ЛП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Вывод ЛП из оборота по различным причинам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Отказ покупателя от приемки части товара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Отгрузка/приемка ЛП с прямым порядком акцептирования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6085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Поставщик отправляет файл, содержащий КиЗ, которые он хочет передать </a:t>
            </a:r>
          </a:p>
          <a:p>
            <a:pPr marL="609600" indent="-609600"/>
            <a:r>
              <a:rPr lang="ru-RU" sz="2400"/>
              <a:t>		- есть код отправителя</a:t>
            </a:r>
          </a:p>
          <a:p>
            <a:pPr marL="609600" indent="-609600"/>
            <a:r>
              <a:rPr lang="ru-RU" sz="2400"/>
              <a:t>		- информация о стоимости упаковки</a:t>
            </a:r>
          </a:p>
          <a:p>
            <a:pPr marL="609600" indent="-609600"/>
            <a:r>
              <a:rPr lang="ru-RU" sz="2400"/>
              <a:t>		- для третичных упаковок: номер серии, содержимое, общая стоимость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/>
              <a:t> 2. Покупатель отправляет просто перечисление КиЗ, которые он принял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/>
              <a:t> 3. Владельцем КиЗ становится покупатель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Отгрузка/приемка ЛП с обратным порядком акцептирования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8133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Данные о КиЗ (стоимость, НДС, номер серии) отправляет покупатель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Продавец подтверждает, что он этот товар передает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Владельцем КиЗ становится покупатель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0000"/>
              </a:solidFill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Рекомендация</a:t>
            </a:r>
          </a:p>
        </p:txBody>
      </p:sp>
      <p:sp>
        <p:nvSpPr>
          <p:cNvPr id="5018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0181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	Используйте схему "</a:t>
            </a:r>
            <a:r>
              <a:rPr lang="ru-RU" sz="2400">
                <a:solidFill>
                  <a:schemeClr val="accent1"/>
                </a:solidFill>
              </a:rPr>
              <a:t>Отгрузка/приемка ЛП с прямым порядком акцептирования</a:t>
            </a:r>
            <a:r>
              <a:rPr lang="ru-RU" sz="2400"/>
              <a:t>" (особенно для больших объемов)</a:t>
            </a:r>
          </a:p>
          <a:p>
            <a:endParaRPr lang="ru-RU" sz="2400"/>
          </a:p>
          <a:p>
            <a:r>
              <a:rPr lang="ru-RU" sz="2400"/>
              <a:t>	+ Не надо вводить дополнительные данные</a:t>
            </a:r>
          </a:p>
          <a:p>
            <a:r>
              <a:rPr lang="ru-RU" sz="2400"/>
              <a:t>	+ Список КиЗ известен, поэтому их легко добавить в приход (возможно даже не понадобится считывать штрих-коды)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9388" y="90805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Источники информации</a:t>
            </a: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95288" y="1557338"/>
            <a:ext cx="85693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https://www.nalog.ru/rn77/taxation/labeling/med/</a:t>
            </a:r>
          </a:p>
          <a:p>
            <a:pPr marL="609600" indent="-609600"/>
            <a:r>
              <a:rPr lang="ru-RU" sz="2400"/>
              <a:t>	1.    Ссылки на нормативные документы</a:t>
            </a:r>
          </a:p>
          <a:p>
            <a:pPr marL="609600" indent="-609600"/>
            <a:r>
              <a:rPr lang="ru-RU" sz="2400"/>
              <a:t>	2.    Инструкции по настройке рабочего места</a:t>
            </a:r>
          </a:p>
          <a:p>
            <a:pPr marL="609600" indent="-609600"/>
            <a:r>
              <a:rPr lang="ru-RU" sz="2400"/>
              <a:t>	3.    Ответы на часто задаваемые вопросы</a:t>
            </a:r>
          </a:p>
          <a:p>
            <a:pPr marL="609600" indent="-609600"/>
            <a:r>
              <a:rPr lang="ru-RU" sz="2400"/>
              <a:t>	4.    Информация для разработчиков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Информационная поддержка</a:t>
            </a:r>
            <a:r>
              <a:rPr lang="ru-RU" sz="2400"/>
              <a:t>: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Личный кабинет тех. поддержки для каждого участника (http://213.24.59.4:8080, логин и пароль высылаются после регистрации на mdlp.nalog.ru)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Эл. почта тех. поддержки: markirovka@service-nalog.ru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ЭТАПЫ ТЕСТИРОВАНИЯ И ВВОДА В ЭКСПЛУАТАЦИЮ</a:t>
            </a: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2229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Тестирование на уровне разработчика. Разработчик выступает сам как МО, как поставщик, как производитель</a:t>
            </a:r>
            <a:r>
              <a:rPr lang="en-US" sz="2400"/>
              <a:t>/</a:t>
            </a:r>
            <a:r>
              <a:rPr lang="ru-RU" sz="2400"/>
              <a:t>поставщик медикамента.    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«Песочница» - тестовая площадка, идентичная промышленной, но без юридической значимости. В тестировании должны принимать участие МО и поставщик медикамента.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Промышленная площадка</a:t>
            </a:r>
          </a:p>
          <a:p>
            <a:pPr marL="609600" indent="-609600"/>
            <a:r>
              <a:rPr lang="ru-RU" sz="2000"/>
              <a:t>        </a:t>
            </a:r>
          </a:p>
          <a:p>
            <a:pPr marL="609600" indent="-609600"/>
            <a:r>
              <a:rPr lang="ru-RU" sz="20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83973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Что нужно сделать медицинской организации чтобы начать тестирование?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https://mdlp.nalog.ru - зарегистрироваться в ИС "Маркировка"    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В течение трех рабочих дней со дня получения регистрационных данных на почту указанную при регистрации должны прийти логин и пароль для доступа к системе обработки сообщений (</a:t>
            </a:r>
            <a:r>
              <a:rPr lang="ru-RU" sz="2400" i="1"/>
              <a:t>http://213.24.59.4:8080 - это адрес личного кабинета тех. поддержки ИС "Маркировка")</a:t>
            </a:r>
            <a:r>
              <a:rPr lang="ru-RU" sz="2400"/>
              <a:t> </a:t>
            </a:r>
          </a:p>
          <a:p>
            <a:pPr marL="609600" indent="-609600">
              <a:buFontTx/>
              <a:buAutoNum type="arabicPeriod"/>
            </a:pPr>
            <a:endParaRPr lang="ru-RU" sz="2400"/>
          </a:p>
          <a:p>
            <a:pPr marL="609600" indent="-609600">
              <a:buFontTx/>
              <a:buAutoNum type="arabicPeriod"/>
            </a:pPr>
            <a:r>
              <a:rPr lang="ru-RU" sz="2400"/>
              <a:t>Если возникли проблемы, то писать в тех. поддержку</a:t>
            </a:r>
            <a:r>
              <a:rPr lang="en-US" sz="2400"/>
              <a:t>:</a:t>
            </a:r>
            <a:r>
              <a:rPr lang="ru-RU" sz="2400"/>
              <a:t> markirovka@service-nalog.ru</a:t>
            </a:r>
          </a:p>
          <a:p>
            <a:pPr marL="609600" indent="-609600"/>
            <a:r>
              <a:rPr lang="ru-RU" sz="2000"/>
              <a:t>        </a:t>
            </a:r>
          </a:p>
          <a:p>
            <a:pPr marL="609600" indent="-609600"/>
            <a:r>
              <a:rPr lang="ru-RU" sz="20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FF0000"/>
              </a:solidFill>
            </a:endParaRP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Подключение к </a:t>
            </a:r>
            <a:r>
              <a:rPr lang="en-US" sz="2400" b="1">
                <a:solidFill>
                  <a:srgbClr val="FF0000"/>
                </a:solidFill>
              </a:rPr>
              <a:t>API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4277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000"/>
              <a:t> </a:t>
            </a:r>
            <a:r>
              <a:rPr lang="ru-RU" sz="2400"/>
              <a:t>Далее подать заявку на подключению к API через личный кабинет СТП (http://213.24.59.4:8080) -доступ к нему получили на предыдущем шаге.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/>
              <a:t> Примечание: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На подключение к промышленной API также надо будет подать заявку в СТП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При подключении к песочнице желательно в дополнение к своему IP адресу указать IP-разработчика (62.192.227.17)</a:t>
            </a:r>
            <a:r>
              <a:rPr lang="ru-RU" sz="2000"/>
              <a:t>        </a:t>
            </a:r>
          </a:p>
          <a:p>
            <a:pPr marL="609600" indent="-609600"/>
            <a:r>
              <a:rPr lang="ru-RU" sz="20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Тестирование</a:t>
            </a:r>
          </a:p>
        </p:txBody>
      </p:sp>
      <p:sp>
        <p:nvSpPr>
          <p:cNvPr id="56324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auto">
          <a:xfrm>
            <a:off x="395288" y="1844675"/>
            <a:ext cx="84978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accent1"/>
                </a:solidFill>
              </a:rPr>
              <a:t>2 этапа тестирования</a:t>
            </a:r>
            <a:r>
              <a:rPr lang="ru-RU" sz="2400"/>
              <a:t>:</a:t>
            </a:r>
          </a:p>
          <a:p>
            <a:endParaRPr lang="ru-RU" sz="2400"/>
          </a:p>
          <a:p>
            <a:r>
              <a:rPr lang="ru-RU" sz="2400"/>
              <a:t> Работа на тестовом стенде:</a:t>
            </a:r>
          </a:p>
          <a:p>
            <a:r>
              <a:rPr lang="ru-RU" sz="2400" b="1">
                <a:solidFill>
                  <a:srgbClr val="FF0000"/>
                </a:solidFill>
              </a:rPr>
              <a:t> +</a:t>
            </a:r>
            <a:r>
              <a:rPr lang="ru-RU" sz="2400"/>
              <a:t> возможно совершать любые действия самостоятельно</a:t>
            </a:r>
          </a:p>
          <a:p>
            <a:r>
              <a:rPr lang="ru-RU" sz="2400" b="1">
                <a:solidFill>
                  <a:srgbClr val="FF0000"/>
                </a:solidFill>
              </a:rPr>
              <a:t> -</a:t>
            </a:r>
            <a:r>
              <a:rPr lang="ru-RU" sz="2400"/>
              <a:t> всего две организации, всего два лекарственных средства, тестовые данные</a:t>
            </a:r>
          </a:p>
          <a:p>
            <a:endParaRPr lang="ru-RU" sz="2400"/>
          </a:p>
          <a:p>
            <a:r>
              <a:rPr lang="ru-RU" sz="2400"/>
              <a:t>Работа в «песочнице»:</a:t>
            </a:r>
          </a:p>
          <a:p>
            <a:r>
              <a:rPr lang="ru-RU" sz="2400"/>
              <a:t> </a:t>
            </a:r>
            <a:r>
              <a:rPr lang="ru-RU" sz="2400" b="1">
                <a:solidFill>
                  <a:srgbClr val="FF0000"/>
                </a:solidFill>
              </a:rPr>
              <a:t>+ </a:t>
            </a:r>
            <a:r>
              <a:rPr lang="ru-RU" sz="2400"/>
              <a:t>эмуляция промышленной системы</a:t>
            </a:r>
          </a:p>
          <a:p>
            <a:r>
              <a:rPr lang="ru-RU" sz="2400"/>
              <a:t> </a:t>
            </a:r>
            <a:r>
              <a:rPr lang="ru-RU" sz="2400" b="1">
                <a:solidFill>
                  <a:srgbClr val="FF0000"/>
                </a:solidFill>
              </a:rPr>
              <a:t>- </a:t>
            </a:r>
            <a:r>
              <a:rPr lang="ru-RU" sz="2400"/>
              <a:t>необходимо договариваться с поставщиком для реализации операции приема/передачи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Пример</a:t>
            </a:r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395288" y="16287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Получение документа от поставщика</a:t>
            </a: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575" y="2636838"/>
            <a:ext cx="7562850" cy="3352800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21" name="Rectangle 8"/>
          <p:cNvSpPr>
            <a:spLocks noChangeArrowheads="1"/>
          </p:cNvSpPr>
          <p:nvPr/>
        </p:nvSpPr>
        <p:spPr bwMode="auto">
          <a:xfrm>
            <a:off x="468313" y="981075"/>
            <a:ext cx="82089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	На каждую принятую вторичную упаковку(sGTIN) автоматически формируется документ-запрос (какой ЛП, серия, срок годности)</a:t>
            </a:r>
          </a:p>
        </p:txBody>
      </p:sp>
      <p:pic>
        <p:nvPicPr>
          <p:cNvPr id="604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276475"/>
            <a:ext cx="8424863" cy="3838575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2468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539750" y="1125538"/>
            <a:ext cx="82089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buFontTx/>
              <a:buAutoNum type="arabicPeriod"/>
            </a:pPr>
            <a:r>
              <a:rPr lang="ru-RU" sz="2400"/>
              <a:t>Документы подписываются и отправляются (удобно использовать "Для все документов")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Обновление статусов документов</a:t>
            </a: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2997200"/>
            <a:ext cx="8648700" cy="2952750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4517" name="Rectangle 8"/>
          <p:cNvSpPr>
            <a:spLocks noChangeArrowheads="1"/>
          </p:cNvSpPr>
          <p:nvPr/>
        </p:nvSpPr>
        <p:spPr bwMode="auto">
          <a:xfrm>
            <a:off x="468313" y="981075"/>
            <a:ext cx="82089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 режиме "Приход" добавлятся накладная и партии. В каждой партии необходимо добавить КиЗ (КиЗ могут подбираться, исходя из номера документа, даты документа, серии, срока годности, лекарственного препарата)</a:t>
            </a:r>
          </a:p>
        </p:txBody>
      </p:sp>
      <p:pic>
        <p:nvPicPr>
          <p:cNvPr id="6451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" y="2781300"/>
            <a:ext cx="9009063" cy="3686175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6564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6565" name="Rectangle 8"/>
          <p:cNvSpPr>
            <a:spLocks noChangeArrowheads="1"/>
          </p:cNvSpPr>
          <p:nvPr/>
        </p:nvSpPr>
        <p:spPr bwMode="auto">
          <a:xfrm>
            <a:off x="395288" y="1196975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Формирование документов ("Для всех КиЗ")</a:t>
            </a: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708275"/>
            <a:ext cx="8636000" cy="1998663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468313" y="1196975"/>
            <a:ext cx="82089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Подписание и отправка документов осуществляется через пункт «Маркировка – Документы». </a:t>
            </a:r>
          </a:p>
        </p:txBody>
      </p:sp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338" y="2979738"/>
            <a:ext cx="67913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Нормативная база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1. </a:t>
            </a:r>
            <a:r>
              <a:rPr lang="ru-RU" sz="2000"/>
              <a:t>Постановление Правительства Российской Федерации от 24.01.2017 № 62 «О проведении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применения»</a:t>
            </a:r>
          </a:p>
          <a:p>
            <a:endParaRPr lang="ru-RU" sz="2000"/>
          </a:p>
          <a:p>
            <a:r>
              <a:rPr lang="ru-RU" sz="2000"/>
              <a:t>2. Методические рекомендации от 28.02.2017 № б/н (Для проведения эксперимента по маркировке контрольными (идентификационными) знаками и мониторингу за оборотом отдельных видов лекарственных препаратов для медицинского применения, находящихся в гражданском обороте на территории Российской Федерации)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395288" y="1196975"/>
            <a:ext cx="84248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В режиме "Приход" осуществляется контроль, что операция передачи по КиЗ завершена успешно</a:t>
            </a: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36838"/>
            <a:ext cx="7980362" cy="1781175"/>
          </a:xfrm>
          <a:prstGeom prst="rect">
            <a:avLst/>
          </a:prstGeom>
          <a:noFill/>
          <a:ln w="9525">
            <a:solidFill>
              <a:srgbClr val="415968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3" y="6073775"/>
            <a:ext cx="9180513" cy="811213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/>
          <a:srcRect l="395" t="15141" r="839" b="16723"/>
          <a:stretch/>
        </p:blipFill>
        <p:spPr bwMode="auto"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6020" name="TextBox 36"/>
          <p:cNvSpPr txBox="1">
            <a:spLocks noChangeArrowheads="1"/>
          </p:cNvSpPr>
          <p:nvPr/>
        </p:nvSpPr>
        <p:spPr bwMode="auto">
          <a:xfrm>
            <a:off x="4673600" y="153988"/>
            <a:ext cx="4470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FFFF"/>
                </a:solidFill>
                <a:latin typeface="Calibri" pitchFamily="34" charset="0"/>
              </a:rPr>
              <a:t>МЕДИЦИНСКИЕ ИНФОРМАЦИОННЫЕ СИСТЕМЫ</a:t>
            </a:r>
          </a:p>
        </p:txBody>
      </p:sp>
      <p:sp>
        <p:nvSpPr>
          <p:cNvPr id="86021" name="Прямоугольник 10"/>
          <p:cNvSpPr>
            <a:spLocks noChangeArrowheads="1"/>
          </p:cNvSpPr>
          <p:nvPr/>
        </p:nvSpPr>
        <p:spPr bwMode="auto">
          <a:xfrm>
            <a:off x="3708400" y="3644900"/>
            <a:ext cx="51593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800" b="1" dirty="0">
                <a:latin typeface="Century Gothic" pitchFamily="34" charset="0"/>
              </a:rPr>
              <a:t>Ирина Хусаинова </a:t>
            </a:r>
          </a:p>
          <a:p>
            <a:pPr algn="r"/>
            <a:r>
              <a:rPr lang="ru-RU" sz="1800" dirty="0">
                <a:latin typeface="Century Gothic" pitchFamily="34" charset="0"/>
              </a:rPr>
              <a:t>Генеральный директор </a:t>
            </a:r>
          </a:p>
          <a:p>
            <a:pPr algn="r"/>
            <a:r>
              <a:rPr lang="ru-RU" sz="1800" b="1" dirty="0">
                <a:latin typeface="Century Gothic" pitchFamily="34" charset="0"/>
              </a:rPr>
              <a:t>Илья Дерягин</a:t>
            </a:r>
          </a:p>
          <a:p>
            <a:pPr algn="r"/>
            <a:r>
              <a:rPr lang="ru-RU" sz="1800" dirty="0">
                <a:latin typeface="Century Gothic" pitchFamily="34" charset="0"/>
              </a:rPr>
              <a:t>Инженер-программист</a:t>
            </a:r>
          </a:p>
          <a:p>
            <a:pPr algn="r"/>
            <a:r>
              <a:rPr lang="ru-RU" sz="1800" dirty="0">
                <a:latin typeface="Century Gothic" pitchFamily="34" charset="0"/>
              </a:rPr>
              <a:t>ООО «Решение»</a:t>
            </a:r>
          </a:p>
          <a:p>
            <a:pPr algn="r"/>
            <a:r>
              <a:rPr lang="ru-RU" sz="1800" b="1" dirty="0">
                <a:latin typeface="Century Gothic" pitchFamily="34" charset="0"/>
              </a:rPr>
              <a:t>+7 (812) 337-70-77</a:t>
            </a:r>
          </a:p>
          <a:p>
            <a:pPr algn="r"/>
            <a:r>
              <a:rPr lang="en-US" sz="1800" b="1" dirty="0">
                <a:latin typeface="Century Gothic" pitchFamily="34" charset="0"/>
                <a:hlinkClick r:id="rId4"/>
              </a:rPr>
              <a:t>info@reshenie-soft.ru</a:t>
            </a:r>
            <a:endParaRPr lang="en-US" sz="1800" b="1" dirty="0">
              <a:latin typeface="Century Gothic" pitchFamily="34" charset="0"/>
            </a:endParaRPr>
          </a:p>
          <a:p>
            <a:pPr algn="r"/>
            <a:endParaRPr lang="en-US" sz="1800" b="1" dirty="0">
              <a:latin typeface="Century Gothic" pitchFamily="34" charset="0"/>
            </a:endParaRPr>
          </a:p>
        </p:txBody>
      </p:sp>
      <p:sp>
        <p:nvSpPr>
          <p:cNvPr id="86023" name="TextBox 3"/>
          <p:cNvSpPr txBox="1">
            <a:spLocks noChangeArrowheads="1"/>
          </p:cNvSpPr>
          <p:nvPr/>
        </p:nvSpPr>
        <p:spPr bwMode="auto">
          <a:xfrm>
            <a:off x="323850" y="2781300"/>
            <a:ext cx="8496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DE0000"/>
                </a:solidFill>
                <a:latin typeface="Century Gothic" pitchFamily="34" charset="0"/>
              </a:rPr>
              <a:t>Благодарю за внимание!</a:t>
            </a:r>
          </a:p>
        </p:txBody>
      </p:sp>
      <p:sp>
        <p:nvSpPr>
          <p:cNvPr id="86024" name="TextBox 8"/>
          <p:cNvSpPr txBox="1">
            <a:spLocks noChangeArrowheads="1"/>
          </p:cNvSpPr>
          <p:nvPr/>
        </p:nvSpPr>
        <p:spPr bwMode="auto">
          <a:xfrm>
            <a:off x="1083442" y="6110288"/>
            <a:ext cx="68866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Маркировка лекарственных средств, интеграция с системой ФГИС </a:t>
            </a:r>
            <a:r>
              <a:rPr lang="ru-RU" altLang="ru-RU" sz="1400" b="1" dirty="0" smtClean="0">
                <a:solidFill>
                  <a:schemeClr val="bg1"/>
                </a:solidFill>
              </a:rPr>
              <a:t>МДЛП</a:t>
            </a:r>
            <a:endParaRPr lang="ru-RU" altLang="ru-RU" sz="1400" b="1" dirty="0">
              <a:solidFill>
                <a:schemeClr val="bg1"/>
              </a:solidFill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МИС «Ариадна» - новые возможности и опыт применения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</a:rPr>
              <a:t>«</a:t>
            </a:r>
            <a:r>
              <a:rPr lang="ru-RU" altLang="ru-RU" sz="1400" b="1" dirty="0" err="1">
                <a:solidFill>
                  <a:schemeClr val="bg1"/>
                </a:solidFill>
              </a:rPr>
              <a:t>Кортъярд</a:t>
            </a:r>
            <a:r>
              <a:rPr lang="ru-RU" altLang="ru-RU" sz="1400" b="1" dirty="0">
                <a:solidFill>
                  <a:schemeClr val="bg1"/>
                </a:solidFill>
              </a:rPr>
              <a:t> Марриотт Васильевский»,  г. Санкт-Петербург, 26 сентября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Постановление Правительства РФ от 24.01.2017 № 62… </a:t>
            </a: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179388" y="1844675"/>
            <a:ext cx="89646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Цели:  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Противодействие производству и обороту контрафактной и фальсифицированной продукции.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Стандартизация и унификация процедур учета поставок и распределения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Контроль за движением ЛП от производителя до конечного потребителя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Также определяет:</a:t>
            </a:r>
          </a:p>
          <a:p>
            <a:pPr marL="609600" indent="-609600"/>
            <a:r>
              <a:rPr lang="ru-RU" sz="2400"/>
              <a:t>	Приоритетность ЛП при маркировании</a:t>
            </a:r>
          </a:p>
          <a:p>
            <a:pPr marL="609600" indent="-609600"/>
            <a:r>
              <a:rPr lang="ru-RU" sz="2400"/>
              <a:t>	Сроки и обязательность подключения к ИС "Маркировка"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Методические рекомендации от 28.02.2017 № б/н…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Содержат:</a:t>
            </a:r>
          </a:p>
          <a:p>
            <a:pPr marL="609600" indent="-609600"/>
            <a:endParaRPr lang="ru-RU" sz="2400">
              <a:solidFill>
                <a:schemeClr val="accent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ru-RU" sz="2400"/>
              <a:t>Терминология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Требования к участникам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Состав информации, включаемый в КиЗ</a:t>
            </a:r>
          </a:p>
          <a:p>
            <a:pPr marL="609600" indent="-609600">
              <a:buFontTx/>
              <a:buAutoNum type="arabicPeriod"/>
            </a:pPr>
            <a:r>
              <a:rPr lang="ru-RU" sz="2400"/>
              <a:t>Операции, которые должны быть отражены в ИС "Маркировка", и данные, которые передаются в рамках этих операций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Терминология:</a:t>
            </a: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1"/>
                </a:solidFill>
              </a:rPr>
              <a:t>Упаковка:</a:t>
            </a:r>
          </a:p>
          <a:p>
            <a:endParaRPr lang="ru-RU" sz="2000"/>
          </a:p>
          <a:p>
            <a:r>
              <a:rPr lang="ru-RU" sz="2000"/>
              <a:t>Вторичная (потребительская) упаковка — упаковка, поступающая к потребителю и служащая для размещения единичной первичной упаковки или объединяющая несколько первичных</a:t>
            </a:r>
            <a:r>
              <a:rPr lang="ru-RU" sz="2000">
                <a:solidFill>
                  <a:schemeClr val="accent1"/>
                </a:solidFill>
              </a:rPr>
              <a:t> </a:t>
            </a:r>
            <a:r>
              <a:rPr lang="ru-RU" sz="2000"/>
              <a:t>упаковок.</a:t>
            </a:r>
          </a:p>
          <a:p>
            <a:endParaRPr lang="ru-RU" sz="2000"/>
          </a:p>
          <a:p>
            <a:r>
              <a:rPr lang="ru-RU" sz="2000"/>
              <a:t>Третичная  (заводская,  транспортная)  упаковка - упаковка, объединяющая  произвольные  наборы  лекарственных  препаратов,  упакованных во вторичную (потребительскую) упаковку</a:t>
            </a:r>
          </a:p>
          <a:p>
            <a:endParaRPr lang="ru-RU" sz="2000"/>
          </a:p>
          <a:p>
            <a:r>
              <a:rPr lang="ru-RU" sz="2000" b="1">
                <a:solidFill>
                  <a:schemeClr val="accent1"/>
                </a:solidFill>
              </a:rPr>
              <a:t>КиЗ</a:t>
            </a:r>
            <a:r>
              <a:rPr lang="ru-RU" sz="2000">
                <a:solidFill>
                  <a:schemeClr val="accent1"/>
                </a:solidFill>
              </a:rPr>
              <a:t> - </a:t>
            </a:r>
            <a:r>
              <a:rPr lang="ru-RU" sz="2000"/>
              <a:t>Контрольный (идентификационный) знак, информационный носитель для нанесения на вторичную или третичную упаковку</a:t>
            </a:r>
          </a:p>
          <a:p>
            <a:endParaRPr lang="ru-RU"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Терминология: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395288" y="1844675"/>
            <a:ext cx="82089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1"/>
                </a:solidFill>
              </a:rPr>
              <a:t>GTIN</a:t>
            </a:r>
            <a:r>
              <a:rPr lang="ru-RU" sz="2000">
                <a:solidFill>
                  <a:schemeClr val="accent1"/>
                </a:solidFill>
              </a:rPr>
              <a:t> - </a:t>
            </a:r>
            <a:r>
              <a:rPr lang="ru-RU" sz="2000"/>
              <a:t>Идентификационный  номер ЛП -  уникальный  код,  позволяющий идентифицировать  как  минимум  производителя,  торговое  наименование  ЛП, лекарственную  форму,  </a:t>
            </a:r>
          </a:p>
          <a:p>
            <a:r>
              <a:rPr lang="ru-RU" sz="2000"/>
              <a:t>дозировку  лекарственного  средства  и  комплектность упаковки  ЛП. </a:t>
            </a:r>
          </a:p>
          <a:p>
            <a:endParaRPr lang="ru-RU" sz="2000"/>
          </a:p>
          <a:p>
            <a:r>
              <a:rPr lang="ru-RU" sz="2400" b="1">
                <a:solidFill>
                  <a:schemeClr val="accent1"/>
                </a:solidFill>
              </a:rPr>
              <a:t>sGTIN</a:t>
            </a:r>
            <a:r>
              <a:rPr lang="ru-RU" sz="2000">
                <a:solidFill>
                  <a:schemeClr val="accent1"/>
                </a:solidFill>
              </a:rPr>
              <a:t> - </a:t>
            </a:r>
            <a:r>
              <a:rPr lang="ru-RU" sz="2000"/>
              <a:t>Уникальный   идентификатор   вторичной   (потребительской) упаковки  ЛП - уникальная  для  каждой  отдельной вторичной  (потребительской)  упаковки  ЛП комбинация кода продукта </a:t>
            </a:r>
            <a:r>
              <a:rPr lang="ru-RU" sz="2000" i="1"/>
              <a:t>(уникальность которого для каждого GTIN должна обеспечиваться либо в течение 5 лет с момента ввода лекарственного препарата в оборот, либо в течение 1 года с момента окончания срока годности лекарственного препарата)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Штрих-коды: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79388" y="1844675"/>
            <a:ext cx="8964612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ru-RU" sz="2400"/>
              <a:t>	На </a:t>
            </a:r>
            <a:r>
              <a:rPr lang="ru-RU" sz="2400">
                <a:solidFill>
                  <a:schemeClr val="accent1"/>
                </a:solidFill>
              </a:rPr>
              <a:t>вторичную </a:t>
            </a:r>
            <a:r>
              <a:rPr lang="ru-RU" sz="2400"/>
              <a:t>(потребительскую) упаковку наносится КИЗ в виде двумерного штрихового кода (DataMatrix ЕСС200, ГОСТ Р ИСО/МЭК 16022-2008).</a:t>
            </a:r>
          </a:p>
          <a:p>
            <a:pPr marL="609600" indent="-609600"/>
            <a:endParaRPr lang="ru-RU" sz="2000"/>
          </a:p>
          <a:p>
            <a:pPr marL="609600" indent="-609600"/>
            <a:r>
              <a:rPr lang="ru-RU" sz="2400">
                <a:solidFill>
                  <a:schemeClr val="accent1"/>
                </a:solidFill>
              </a:rPr>
              <a:t>Состав:</a:t>
            </a:r>
          </a:p>
          <a:p>
            <a:pPr marL="1066800" lvl="1" indent="-609600">
              <a:buFontTx/>
              <a:buAutoNum type="arabicPeriod"/>
            </a:pPr>
            <a:r>
              <a:rPr lang="ru-RU" sz="2400"/>
              <a:t>GTIN (определяет лек. препарат) – 14 символов</a:t>
            </a:r>
          </a:p>
          <a:p>
            <a:pPr marL="1066800" lvl="1" indent="-609600">
              <a:buFontTx/>
              <a:buAutoNum type="arabicPeriod"/>
            </a:pPr>
            <a:r>
              <a:rPr lang="ru-RU" sz="2400"/>
              <a:t>Серийной номер упаковки – 13 символов</a:t>
            </a:r>
          </a:p>
          <a:p>
            <a:pPr marL="1066800" lvl="1" indent="-609600">
              <a:buFontTx/>
              <a:buAutoNum type="arabicPeriod"/>
            </a:pPr>
            <a:r>
              <a:rPr lang="ru-RU" sz="2400"/>
              <a:t>4-х значный код ТН ВЭД</a:t>
            </a:r>
          </a:p>
          <a:p>
            <a:pPr marL="1066800" lvl="1" indent="-609600">
              <a:buFontTx/>
              <a:buAutoNum type="arabicPeriod"/>
            </a:pPr>
            <a:r>
              <a:rPr lang="ru-RU" sz="2400"/>
              <a:t>номер производственной серии лекарственного препарата</a:t>
            </a:r>
          </a:p>
          <a:p>
            <a:pPr marL="1066800" lvl="1" indent="-609600">
              <a:buFontTx/>
              <a:buAutoNum type="arabicPeriod"/>
            </a:pPr>
            <a:r>
              <a:rPr lang="ru-RU" sz="2400"/>
              <a:t>дата истечения срока годности </a:t>
            </a:r>
          </a:p>
          <a:p>
            <a:pPr marL="609600" indent="-609600"/>
            <a:endParaRPr lang="ru-RU" sz="2400"/>
          </a:p>
          <a:p>
            <a:pPr marL="609600" indent="-609600"/>
            <a:r>
              <a:rPr lang="ru-RU" sz="2400" i="1"/>
              <a:t>Два последних поля - необязательны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8"/>
          <p:cNvGrpSpPr>
            <a:grpSpLocks/>
          </p:cNvGrpSpPr>
          <p:nvPr/>
        </p:nvGrpSpPr>
        <p:grpSpPr bwMode="auto">
          <a:xfrm>
            <a:off x="0" y="-26988"/>
            <a:ext cx="9144000" cy="647701"/>
            <a:chOff x="0" y="-27384"/>
            <a:chExt cx="9144000" cy="648072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l="395" t="15141" r="839" b="16723"/>
            <a:stretch/>
          </p:blipFill>
          <p:spPr bwMode="auto">
            <a:xfrm>
              <a:off x="0" y="-27384"/>
              <a:ext cx="9144000" cy="64807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  <p:sp>
          <p:nvSpPr>
            <p:cNvPr id="12" name="TextBox 11"/>
            <p:cNvSpPr txBox="1"/>
            <p:nvPr/>
          </p:nvSpPr>
          <p:spPr>
            <a:xfrm>
              <a:off x="4673600" y="126692"/>
              <a:ext cx="4470400" cy="3399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МЕДИЦИНСКИЕ ИНФОРМАЦИОННЫЕ СИСТЕМЫ</a:t>
              </a:r>
            </a:p>
          </p:txBody>
        </p:sp>
      </p:grp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-29210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1438" y="952500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Пример штрих-кода</a:t>
            </a:r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755650" y="2205038"/>
            <a:ext cx="7777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9701" name="Picture 10" descr="сканирование0049 (1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9144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9898</TotalTime>
  <Words>1209</Words>
  <Application>Microsoft Office PowerPoint</Application>
  <PresentationFormat>Экран (4:3)</PresentationFormat>
  <Paragraphs>248</Paragraphs>
  <Slides>31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Пользователь Windows</cp:lastModifiedBy>
  <cp:revision>389</cp:revision>
  <dcterms:created xsi:type="dcterms:W3CDTF">2012-02-27T14:49:36Z</dcterms:created>
  <dcterms:modified xsi:type="dcterms:W3CDTF">2018-09-25T17:50:22Z</dcterms:modified>
</cp:coreProperties>
</file>